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4" r:id="rId3"/>
    <p:sldId id="271" r:id="rId4"/>
    <p:sldId id="259" r:id="rId5"/>
    <p:sldId id="275" r:id="rId6"/>
    <p:sldId id="278" r:id="rId7"/>
    <p:sldId id="265" r:id="rId8"/>
    <p:sldId id="267" r:id="rId9"/>
    <p:sldId id="277" r:id="rId10"/>
    <p:sldId id="268" r:id="rId11"/>
    <p:sldId id="269" r:id="rId12"/>
    <p:sldId id="272" r:id="rId13"/>
    <p:sldId id="270" r:id="rId14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4" name="Дата 2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B10DC66-CD0B-4C20-9D9C-B2E9181E92F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ижний колонтитул 1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омер слайда 26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A2E151A-7064-436E-BBF9-61461E3AF70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1EAEE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D1EAEE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0BD4C35-67C7-4490-8638-0DA34F25FA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BA26EA-6F5C-41E6-9B99-1E02D557E89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45C75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045C75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0BD4C35-67C7-4490-8638-0DA34F25FA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BA26EA-6F5C-41E6-9B99-1E02D557E89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45C75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045C75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0BD4C35-67C7-4490-8638-0DA34F25FA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BA26EA-6F5C-41E6-9B99-1E02D557E89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45C75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045C75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056F085-4354-45C2-8635-C9C95E7EEB6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6E52A24-B0B9-47A1-91F6-5A061726E8D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D1EAEE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D1EAEE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0BD4C35-67C7-4490-8638-0DA34F25FA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BA26EA-6F5C-41E6-9B99-1E02D557E89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45C75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045C75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0BD4C35-67C7-4490-8638-0DA34F25FA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BA26EA-6F5C-41E6-9B99-1E02D557E89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45C75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045C75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0BD4C35-67C7-4490-8638-0DA34F25FA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BA26EA-6F5C-41E6-9B99-1E02D557E89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45C75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045C75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0BD4C35-67C7-4490-8638-0DA34F25FA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BA26EA-6F5C-41E6-9B99-1E02D557E89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45C75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045C75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0BD4C35-67C7-4490-8638-0DA34F25FA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BA26EA-6F5C-41E6-9B99-1E02D557E89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45C75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045C75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рямоугольный треуголь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олилиния 15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олилиния 16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798F880-7775-4B28-AB76-746DA1AB07E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EF5E5D-CB29-4459-BA5F-091F0B9EBCD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45C75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045C75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/>
      <p:sp>
        <p:nvSpPr>
          <p:cNvPr id="7" name="Полилиния 6"/>
          <p:cNvSpPr/>
          <p:nvPr/>
        </p:nvSpPr>
        <p:spPr bwMode="auto">
          <a:xfrm>
            <a:off x="-9525" y="-7937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4381500" y="-793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lIns="0" rIns="0" bIns="0" anchor="b" anchorCtr="0"/>
          <a:p>
            <a:pPr lvl="0"/>
            <a:r>
              <a:rPr dirty="0"/>
              <a:t>Образец заголовка</a:t>
            </a:r>
            <a:endParaRPr lang="en-US" altLang="x-none" dirty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0BD4C35-67C7-4490-8638-0DA34F25FAAD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BA26EA-6F5C-41E6-9B99-1E02D557E89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45C75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045C75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033" name="Группа 1"/>
          <p:cNvGrpSpPr/>
          <p:nvPr/>
        </p:nvGrpSpPr>
        <p:grpSpPr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Полилиния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3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jpeg"/><Relationship Id="rId8" Type="http://schemas.openxmlformats.org/officeDocument/2006/relationships/image" Target="../media/image9.jpeg"/><Relationship Id="rId7" Type="http://schemas.openxmlformats.org/officeDocument/2006/relationships/image" Target="../media/image8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0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4.jpeg"/><Relationship Id="rId1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05800" cy="1143000"/>
          </a:xfrm>
        </p:spPr>
        <p:txBody>
          <a:bodyPr vert="horz" wrap="square" lIns="0" tIns="45720" rIns="0" bIns="0" numCol="1" anchor="b" anchorCtr="0" compatLnSpc="1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642938"/>
          <a:ext cx="8358188" cy="578643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86062"/>
                <a:gridCol w="2786062"/>
                <a:gridCol w="2786062"/>
              </a:tblGrid>
              <a:tr h="192881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</a:tr>
              <a:tr h="192881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</a:tr>
              <a:tr h="192881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/>
                </a:tc>
              </a:tr>
            </a:tbl>
          </a:graphicData>
        </a:graphic>
      </p:graphicFrame>
      <p:pic>
        <p:nvPicPr>
          <p:cNvPr id="5141" name="Picture 2" descr="M:\СЕМЬЯ  как персональная\Картинки\1614529616_91-p-dom-na-belom-fone-112.pn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71500" y="642938"/>
            <a:ext cx="2371725" cy="1928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2" name="Picture 3" descr="M:\СЕМЬЯ  как персональная\Картинки\26547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8" y="2571750"/>
            <a:ext cx="2779712" cy="1884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3" name="Picture 5" descr="M:\СЕМЬЯ  как персональная\Картинки\353885-15245352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13" y="2500313"/>
            <a:ext cx="2833687" cy="2000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4" name="Picture 6" descr="M:\СЕМЬЯ  как персональная\Картинки\unnamed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357563" y="2500313"/>
            <a:ext cx="2286000" cy="215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5" name="Picture 7" descr="M:\СЕМЬЯ  как персональная\Картинки\kartinki-dve-ruki-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250" y="642938"/>
            <a:ext cx="2786063" cy="1857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6" name="Picture 8" descr="M:\СЕМЬЯ  как персональная\Картинки\games3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000750" y="642938"/>
            <a:ext cx="2714625" cy="1720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7" name="Picture 10" descr="M:\СЕМЬЯ  как персональная\Картинки\7cc612c594aa9819ee5ead900a190a8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50" y="4500563"/>
            <a:ext cx="2892425" cy="1928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8" name="Picture 11" descr="M:\СЕМЬЯ  как персональная\Картинки\1633355722_58-mykaleidoscope-ru-p-novogodnii-interer-interer-krasivo-foto-60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6000750" y="4500563"/>
            <a:ext cx="2714625" cy="1900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9" name="Picture 12" descr="M:\СЕМЬЯ  как персональная\Картинки\hello_html_m63a51d3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14688" y="4572000"/>
            <a:ext cx="2714625" cy="183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Прямоугольник 1"/>
          <p:cNvSpPr/>
          <p:nvPr/>
        </p:nvSpPr>
        <p:spPr>
          <a:xfrm>
            <a:off x="395288" y="333375"/>
            <a:ext cx="79629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Соблюдайте основные правила семейного воспитания</a:t>
            </a:r>
            <a:endParaRPr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sz="2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39" name="Прямоугольник 3"/>
          <p:cNvSpPr/>
          <p:nvPr/>
        </p:nvSpPr>
        <p:spPr>
          <a:xfrm>
            <a:off x="428625" y="1220788"/>
            <a:ext cx="8429625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 Помните, дети чувствуют проявление любви по отношению к ним, и ее недостаток может сильно отражаться на их будущей жизни, самооценке и становлении в обществе. </a:t>
            </a:r>
            <a:endParaRPr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340" name="Прямоугольник 4"/>
          <p:cNvSpPr/>
          <p:nvPr/>
        </p:nvSpPr>
        <p:spPr>
          <a:xfrm>
            <a:off x="428625" y="2214563"/>
            <a:ext cx="807243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 Ни в коем случае не обсуждайте в негативном свете других людей при ребенке. </a:t>
            </a:r>
            <a:endParaRPr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341" name="Прямоугольник 5"/>
          <p:cNvSpPr/>
          <p:nvPr/>
        </p:nvSpPr>
        <p:spPr>
          <a:xfrm>
            <a:off x="449263" y="2930525"/>
            <a:ext cx="80010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 У каждого члена семьи своя роль, поэтому важно ее знать и соблюдать</a:t>
            </a:r>
            <a:endParaRPr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4342" name="Picture 2" descr="Картинки &quot;Семья&quot;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57750" y="3995738"/>
            <a:ext cx="4286250" cy="2862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3" name="Прямоугольник 7"/>
          <p:cNvSpPr/>
          <p:nvPr/>
        </p:nvSpPr>
        <p:spPr>
          <a:xfrm>
            <a:off x="463550" y="3300413"/>
            <a:ext cx="7929563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 Проявляйте взаимное уважение в семье. </a:t>
            </a:r>
            <a:endParaRPr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344" name="Прямоугольник 8"/>
          <p:cNvSpPr/>
          <p:nvPr/>
        </p:nvSpPr>
        <p:spPr>
          <a:xfrm>
            <a:off x="463550" y="3633788"/>
            <a:ext cx="8143875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 В каждой семье есть ценности и традиции, некоторые даже передаются из поколения в поколение. Они формируют в сердце детей и взрослых ощущение стабильности и гармонии.</a:t>
            </a:r>
            <a:endParaRPr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Picture 4" descr="M:\СЕМЬЯ  как персональная\Картинки\1620199268_20-phonoteka_org-p-fon-dlya-bukleta-knizhnii-29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8688" y="1071563"/>
            <a:ext cx="7497762" cy="5627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214438" y="357188"/>
            <a:ext cx="6572250" cy="646113"/>
          </a:xfrm>
          <a:prstGeom prst="rect">
            <a:avLst/>
          </a:prstGeom>
        </p:spPr>
        <p:txBody>
          <a:bodyPr>
            <a:spAutoFit/>
          </a:bodyPr>
          <a:p>
            <a:pPr algn="ctr" eaLnBrk="1" hangingPunct="1">
              <a:buNone/>
            </a:pPr>
            <a:r>
              <a:rPr sz="36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АЛЬБОМ</a:t>
            </a:r>
            <a:endParaRPr sz="36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364" name="Picture 5" descr="M:\СЕМЬЯ  как персональная\Картинки\668cbebf9f8fb8ca354b958dd495185d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61531">
            <a:off x="6000750" y="4502150"/>
            <a:ext cx="3135313" cy="2355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Прямоугольник 6"/>
          <p:cNvSpPr/>
          <p:nvPr/>
        </p:nvSpPr>
        <p:spPr>
          <a:xfrm rot="20546721">
            <a:off x="1324350" y="1466575"/>
            <a:ext cx="612068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Традиции и семейные ценности семьи</a:t>
            </a:r>
            <a:endParaRPr kumimoji="0" lang="ru-RU" sz="3600" b="1" i="0" u="none" strike="noStrike" kern="1200" cap="none" spc="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Picture 2" descr="Картинки &quot;Семья&quot;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475288" y="4500563"/>
            <a:ext cx="3668712" cy="23574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Прямоугольник 2"/>
          <p:cNvSpPr/>
          <p:nvPr/>
        </p:nvSpPr>
        <p:spPr>
          <a:xfrm>
            <a:off x="1331913" y="333375"/>
            <a:ext cx="76327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1357313"/>
            <a:ext cx="7858125" cy="3540125"/>
          </a:xfrm>
          <a:prstGeom prst="rect">
            <a:avLst/>
          </a:prstGeom>
        </p:spPr>
        <p:txBody>
          <a:bodyPr>
            <a:spAutoFit/>
          </a:bodyPr>
          <a:p>
            <a:pPr eaLnBrk="1" hangingPunct="1">
              <a:buFont typeface="Arial" panose="020B0604020202020204" pitchFamily="34" charset="0"/>
              <a:buChar char="•"/>
            </a:pPr>
            <a:r>
              <a:rPr sz="2800" b="1" dirty="0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ТЕПЕРЬ Я ЗНАЮ</a:t>
            </a:r>
            <a:r>
              <a:rPr sz="2800" b="1" dirty="0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sz="2800" b="1" dirty="0">
              <a:solidFill>
                <a:srgbClr val="C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2800" b="1" dirty="0">
              <a:solidFill>
                <a:srgbClr val="C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sz="2800" b="1" dirty="0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ВОСПИТАНИИ ДЕТЕЙ Я БУДУ</a:t>
            </a:r>
            <a:r>
              <a:rPr sz="2800" b="1" dirty="0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sz="2800" b="1" dirty="0">
              <a:solidFill>
                <a:srgbClr val="C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2800" b="1" dirty="0">
              <a:solidFill>
                <a:srgbClr val="C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sz="2800" b="1" dirty="0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МНЕ БОЛЬШЕ ВСЕГО ЗАПОМНИЛОСЬ</a:t>
            </a:r>
            <a:r>
              <a:rPr sz="2800" b="1" dirty="0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sz="2800" b="1" dirty="0">
              <a:solidFill>
                <a:srgbClr val="C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2800" b="1" dirty="0">
              <a:solidFill>
                <a:srgbClr val="C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sz="2800" b="1" dirty="0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Я НАШЕЛ ОТВЕТ НА</a:t>
            </a:r>
            <a:r>
              <a:rPr sz="2800" b="1" dirty="0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sz="2800" b="1" dirty="0">
              <a:solidFill>
                <a:srgbClr val="C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sz="2800" b="1" dirty="0">
              <a:solidFill>
                <a:srgbClr val="C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95388" y="557213"/>
            <a:ext cx="6985000" cy="522288"/>
          </a:xfrm>
          <a:prstGeom prst="rect">
            <a:avLst/>
          </a:prstGeom>
        </p:spPr>
        <p:txBody>
          <a:bodyPr>
            <a:spAutoFit/>
          </a:bodyPr>
          <a:p>
            <a:pPr algn="ctr" eaLnBrk="1" hangingPunct="1">
              <a:buNone/>
            </a:pPr>
            <a:r>
              <a:rPr sz="2800" b="1" dirty="0">
                <a:solidFill>
                  <a:srgbClr val="C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РЕФЛЕКСИЯ.</a:t>
            </a:r>
            <a:endParaRPr sz="2800" b="1" dirty="0">
              <a:solidFill>
                <a:srgbClr val="C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http://vologda-portal.ru/upload/iblock/fd5/sbornik_stixov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4357694"/>
            <a:ext cx="8501091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Семья как персональная микросреда жизни и развития ребенка. Нравственные и культурные ценности семьи.</a:t>
            </a:r>
            <a:endParaRPr kumimoji="0" lang="ru-RU" sz="36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http://festival.1september.ru/articles/594000/presentation/01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786438" y="2357438"/>
            <a:ext cx="2998787" cy="43354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1000108"/>
            <a:ext cx="5388060" cy="3477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Какова роль семьи в развитии и становлении личности ребенка?</a:t>
            </a:r>
            <a:endParaRPr kumimoji="0" lang="ru-RU" sz="44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15888"/>
            <a:ext cx="8229600" cy="936625"/>
          </a:xfrm>
          <a:ln>
            <a:miter lim="800000"/>
          </a:ln>
          <a:effectLst/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rtlCol="0" anchor="b" anchorCtr="0" compatLnSpc="1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СЕМЬЯ – ЭТО: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5" name="Picture 2" descr="http://psyxologiya.ru/wp-content/uploads/2012/01/utolit-zhazhdu-kipuchej-zhizni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32363" y="115888"/>
            <a:ext cx="3500437" cy="17145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8196" name="Picture 2" descr="M:\СЕМЬЯ  как персональная\Картинки\kartinki-schastlivoj-semi-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1285875"/>
            <a:ext cx="3429000" cy="2286000"/>
          </a:xfrm>
          <a:prstGeom prst="rect">
            <a:avLst/>
          </a:prstGeom>
          <a:noFill/>
          <a:ln w="190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8197" name="Picture 3" descr="M:\СЕМЬЯ  как персональная\Картинки\happy_family_4_041302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3" y="2071688"/>
            <a:ext cx="3571875" cy="2381250"/>
          </a:xfrm>
          <a:prstGeom prst="rect">
            <a:avLst/>
          </a:prstGeom>
          <a:noFill/>
          <a:ln w="1270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8198" name="Picture 4" descr="M:\СЕМЬЯ  как персональная\Картинки\hands-3646562_128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" y="3786188"/>
            <a:ext cx="3902075" cy="2255837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8199" name="Picture 5" descr="M:\СЕМЬЯ  как персональная\Картинки\08-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88" y="4595813"/>
            <a:ext cx="3214687" cy="213995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головок 2"/>
          <p:cNvSpPr>
            <a:spLocks noGrp="1"/>
          </p:cNvSpPr>
          <p:nvPr>
            <p:ph type="title"/>
          </p:nvPr>
        </p:nvSpPr>
        <p:spPr bwMode="auto">
          <a:xfrm>
            <a:off x="642910" y="2143116"/>
            <a:ext cx="7972452" cy="2077491"/>
          </a:xfrm>
          <a:ln>
            <a:miter lim="800000"/>
          </a:ln>
          <a:effectLst/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sp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n-cs"/>
              </a:rPr>
              <a:t>Какие потребности ребенка удовлетворяются в вашей семье?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j-ea"/>
              <a:cs typeface="+mn-cs"/>
            </a:endParaRPr>
          </a:p>
        </p:txBody>
      </p:sp>
      <p:pic>
        <p:nvPicPr>
          <p:cNvPr id="9219" name="Picture 2" descr="M:\СЕМЬЯ  как персональная\Картинки\obychny_pereulok__03_116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43375" y="4286250"/>
            <a:ext cx="3786188" cy="2089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Прямоугольник 1"/>
          <p:cNvSpPr/>
          <p:nvPr/>
        </p:nvSpPr>
        <p:spPr>
          <a:xfrm>
            <a:off x="1000125" y="428625"/>
            <a:ext cx="770413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потребностей</a:t>
            </a:r>
            <a:endParaRPr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43" name="Picture 4" descr="potrebnosti-rebenka-po-maslo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57313" y="928688"/>
            <a:ext cx="6888162" cy="5143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Прямоугольник 1"/>
          <p:cNvSpPr/>
          <p:nvPr/>
        </p:nvSpPr>
        <p:spPr>
          <a:xfrm>
            <a:off x="500063" y="1857375"/>
            <a:ext cx="7561262" cy="584200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sz="3200" b="1" dirty="0">
                <a:cs typeface="Arial" panose="020B0604020202020204" pitchFamily="34" charset="0"/>
              </a:rPr>
              <a:t> </a:t>
            </a:r>
            <a:r>
              <a:rPr sz="3200" b="1" dirty="0">
                <a:solidFill>
                  <a:srgbClr val="FF0000"/>
                </a:solidFill>
                <a:cs typeface="Arial" panose="020B0604020202020204" pitchFamily="34" charset="0"/>
              </a:rPr>
              <a:t>Стили семейного воспитания</a:t>
            </a:r>
            <a:endParaRPr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267" name="Picture 7" descr="https://fs00.infourok.ru/images/doc/234/96164/2/img5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9144000" cy="2000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TextBox 3"/>
          <p:cNvSpPr txBox="1"/>
          <p:nvPr/>
        </p:nvSpPr>
        <p:spPr>
          <a:xfrm>
            <a:off x="285750" y="2786063"/>
            <a:ext cx="8496300" cy="2554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Авторитарный.</a:t>
            </a:r>
            <a:endParaRPr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Попустительский.</a:t>
            </a:r>
            <a:endParaRPr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Опекающий.</a:t>
            </a:r>
            <a:endParaRPr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Демократический.</a:t>
            </a:r>
            <a:endParaRPr sz="4000" dirty="0">
              <a:solidFill>
                <a:srgbClr val="C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652462"/>
          </a:xfrm>
          <a:ln/>
        </p:spPr>
        <p:txBody>
          <a:bodyPr vert="horz" wrap="square" lIns="0" tIns="45720" rIns="0" bIns="0" anchor="b" anchorCtr="0"/>
          <a:p>
            <a:pPr algn="ctr"/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Гармоничный и дисгармоничный тип семейного воспитания</a:t>
            </a:r>
            <a:endParaRPr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0063" y="857250"/>
            <a:ext cx="3000375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dirty="0">
                <a:solidFill>
                  <a:srgbClr val="FFFFFF"/>
                </a:solidFill>
                <a:latin typeface="Constantia" panose="02030602050306030303" pitchFamily="18" charset="0"/>
              </a:rPr>
              <a:t>Дисгармоничный тип</a:t>
            </a:r>
            <a:endParaRPr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143500" y="857250"/>
            <a:ext cx="3000375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dirty="0">
                <a:solidFill>
                  <a:srgbClr val="FFFFFF"/>
                </a:solidFill>
                <a:latin typeface="Constantia" panose="02030602050306030303" pitchFamily="18" charset="0"/>
              </a:rPr>
              <a:t>Гармоничный тип</a:t>
            </a:r>
            <a:endParaRPr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 rot="10800000">
            <a:off x="1785938" y="2786063"/>
            <a:ext cx="357188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" y="3500438"/>
            <a:ext cx="28575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dirty="0">
                <a:solidFill>
                  <a:srgbClr val="FFFFFF"/>
                </a:solidFill>
                <a:latin typeface="Constantia" panose="02030602050306030303" pitchFamily="18" charset="0"/>
              </a:rPr>
              <a:t>Завышенные требования</a:t>
            </a:r>
            <a:endParaRPr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4000500"/>
            <a:ext cx="28575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dirty="0">
                <a:solidFill>
                  <a:srgbClr val="FFFFFF"/>
                </a:solidFill>
                <a:latin typeface="Constantia" panose="02030602050306030303" pitchFamily="18" charset="0"/>
              </a:rPr>
              <a:t>Вседозволенность </a:t>
            </a:r>
            <a:endParaRPr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500" y="4500563"/>
            <a:ext cx="2857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dirty="0">
                <a:solidFill>
                  <a:srgbClr val="FFFFFF"/>
                </a:solidFill>
                <a:latin typeface="Constantia" panose="02030602050306030303" pitchFamily="18" charset="0"/>
              </a:rPr>
              <a:t>Противоречивости в воспитании</a:t>
            </a:r>
            <a:endParaRPr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500" y="5072063"/>
            <a:ext cx="2857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dirty="0">
                <a:solidFill>
                  <a:srgbClr val="FFFFFF"/>
                </a:solidFill>
                <a:latin typeface="Constantia" panose="02030602050306030303" pitchFamily="18" charset="0"/>
              </a:rPr>
              <a:t>Неконструктивный контроль  </a:t>
            </a:r>
            <a:endParaRPr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5643563"/>
            <a:ext cx="28575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dirty="0">
                <a:solidFill>
                  <a:srgbClr val="FFFFFF"/>
                </a:solidFill>
                <a:latin typeface="Constantia" panose="02030602050306030303" pitchFamily="18" charset="0"/>
              </a:rPr>
              <a:t>Отвержение </a:t>
            </a:r>
            <a:endParaRPr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1500" y="6143625"/>
            <a:ext cx="2857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dirty="0">
                <a:solidFill>
                  <a:srgbClr val="FFFFFF"/>
                </a:solidFill>
                <a:latin typeface="Constantia" panose="02030602050306030303" pitchFamily="18" charset="0"/>
              </a:rPr>
              <a:t>Игнорирование потребностей </a:t>
            </a:r>
            <a:endParaRPr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6500813" y="2786063"/>
            <a:ext cx="357188" cy="571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86375" y="3500438"/>
            <a:ext cx="28575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dirty="0">
                <a:solidFill>
                  <a:srgbClr val="FFFFFF"/>
                </a:solidFill>
                <a:latin typeface="Constantia" panose="02030602050306030303" pitchFamily="18" charset="0"/>
              </a:rPr>
              <a:t>Эмпатия</a:t>
            </a:r>
            <a:endParaRPr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86375" y="4000500"/>
            <a:ext cx="28575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dirty="0">
                <a:solidFill>
                  <a:srgbClr val="FFFFFF"/>
                </a:solidFill>
                <a:latin typeface="Constantia" panose="02030602050306030303" pitchFamily="18" charset="0"/>
              </a:rPr>
              <a:t>Взаимное уважение </a:t>
            </a:r>
            <a:endParaRPr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86375" y="4500563"/>
            <a:ext cx="2857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dirty="0">
                <a:solidFill>
                  <a:srgbClr val="FFFFFF"/>
                </a:solidFill>
                <a:latin typeface="Constantia" panose="02030602050306030303" pitchFamily="18" charset="0"/>
              </a:rPr>
              <a:t>Равноправие в принятии решения</a:t>
            </a:r>
            <a:endParaRPr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86375" y="5072063"/>
            <a:ext cx="2857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dirty="0">
                <a:solidFill>
                  <a:srgbClr val="FFFFFF"/>
                </a:solidFill>
                <a:latin typeface="Constantia" panose="02030602050306030303" pitchFamily="18" charset="0"/>
              </a:rPr>
              <a:t>Признание прав ребенка</a:t>
            </a:r>
            <a:endParaRPr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86375" y="5643563"/>
            <a:ext cx="2857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dirty="0">
                <a:solidFill>
                  <a:srgbClr val="FFFFFF"/>
                </a:solidFill>
                <a:latin typeface="Constantia" panose="02030602050306030303" pitchFamily="18" charset="0"/>
              </a:rPr>
              <a:t>Удовлетворение потребностей</a:t>
            </a:r>
            <a:endParaRPr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86375" y="6215063"/>
            <a:ext cx="2857500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dirty="0">
                <a:solidFill>
                  <a:srgbClr val="FFFFFF"/>
                </a:solidFill>
                <a:latin typeface="Constantia" panose="02030602050306030303" pitchFamily="18" charset="0"/>
              </a:rPr>
              <a:t>Разумная система санкций и поощрений</a:t>
            </a:r>
            <a:endParaRPr dirty="0">
              <a:solidFill>
                <a:srgbClr val="FFFFFF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Box 3"/>
          <p:cNvSpPr txBox="1"/>
          <p:nvPr/>
        </p:nvSpPr>
        <p:spPr>
          <a:xfrm>
            <a:off x="323850" y="260350"/>
            <a:ext cx="84963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4000" dirty="0">
              <a:solidFill>
                <a:srgbClr val="C00000"/>
              </a:solidFill>
              <a:ea typeface="Arial" panose="020B0604020202020204" pitchFamily="34" charset="0"/>
            </a:endParaRPr>
          </a:p>
        </p:txBody>
      </p:sp>
      <p:sp>
        <p:nvSpPr>
          <p:cNvPr id="13315" name="Прямоугольник 4"/>
          <p:cNvSpPr/>
          <p:nvPr/>
        </p:nvSpPr>
        <p:spPr>
          <a:xfrm>
            <a:off x="0" y="4797425"/>
            <a:ext cx="89646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6" name="Прямоугольник 4"/>
          <p:cNvSpPr/>
          <p:nvPr/>
        </p:nvSpPr>
        <p:spPr>
          <a:xfrm>
            <a:off x="214313" y="428625"/>
            <a:ext cx="871537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семье родители должны придерживаться одних и тех же требований </a:t>
            </a:r>
            <a:endParaRPr sz="1800" dirty="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7" name="Rectangle 5"/>
          <p:cNvSpPr/>
          <p:nvPr/>
        </p:nvSpPr>
        <p:spPr>
          <a:xfrm>
            <a:off x="428625" y="1000125"/>
            <a:ext cx="6286500" cy="63404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1. Каждый ребенок, должен знать, что его любят.</a:t>
            </a:r>
            <a:endParaRPr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 Ребенок должен жить в атмосфере искренности и правды. </a:t>
            </a:r>
            <a:endParaRPr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Ребенок должен иметь право на разъяснение и рассуждение. </a:t>
            </a:r>
            <a:endParaRPr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Исключение из обращения безнравственных приемов наказания ребенка. </a:t>
            </a:r>
            <a:endParaRPr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Закон понимания можно, надо, нельзя. </a:t>
            </a:r>
            <a:endParaRPr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6. Родители должны демонстрировать своим детям собственную работоспособность и блага с ней связанные. </a:t>
            </a:r>
            <a:endParaRPr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7. Культивировать в семье положительные привычки. </a:t>
            </a:r>
            <a:endParaRPr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8. Традиции и обычаи семьи должны быть окрашены положительно. </a:t>
            </a:r>
            <a:endParaRPr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9. Максимально оградить от общения с безнравственными людьми, так как важнейшим методом овладения знаниями, опытом, умениями у детей является имитация. Поэтому родители должны продумывать и контролировать каждый свой шаг и поступок, чтобы не стать примером безнравственности.</a:t>
            </a:r>
            <a:endParaRPr sz="1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ct val="0"/>
              </a:spcBef>
              <a:buClrTx/>
              <a:buSzTx/>
              <a:buFontTx/>
              <a:buNone/>
            </a:pPr>
            <a:endParaRPr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ClrTx/>
              <a:buSzTx/>
              <a:buFontTx/>
              <a:buNone/>
            </a:pPr>
            <a:endParaRPr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ClrTx/>
              <a:buSzTx/>
              <a:buFontTx/>
              <a:buNone/>
            </a:pPr>
            <a:endParaRPr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3318" name="Picture 6" descr="M:\СЕМЬЯ  как персональная\Картинки\64-20211116_145738.jpe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786563" y="2643188"/>
            <a:ext cx="2357437" cy="42148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2251</Words>
  <Application>WPS Presentation</Application>
  <PresentationFormat>Экран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Constantia</vt:lpstr>
      <vt:lpstr>Wingdings 2</vt:lpstr>
      <vt:lpstr>Times New Roman</vt:lpstr>
      <vt:lpstr>Wingdings 2</vt:lpstr>
      <vt:lpstr>Microsoft YaHei</vt:lpstr>
      <vt:lpstr>Arial Unicode MS</vt:lpstr>
      <vt:lpstr>Поток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Верхменская Шко�</cp:lastModifiedBy>
  <cp:revision>89</cp:revision>
  <dcterms:created xsi:type="dcterms:W3CDTF">2014-05-07T15:31:37Z</dcterms:created>
  <dcterms:modified xsi:type="dcterms:W3CDTF">2022-10-26T10:35:37Z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7BA4C91A7E684B88BB1656F6E4D409E7</vt:lpwstr>
  </property>
  <property fmtid="{D5CDD505-2E9C-101B-9397-08002B2CF9AE}" pid="3" name="KSOProductBuildVer">
    <vt:lpwstr>1049-11.2.0.11380</vt:lpwstr>
  </property>
</Properties>
</file>