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74" r:id="rId4"/>
    <p:sldId id="257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69" r:id="rId13"/>
    <p:sldId id="272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924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0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471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9583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6300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494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28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983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295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275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28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230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1703817-5A55-42C4-8FFA-F256DF2C8268}" type="datetimeFigureOut">
              <a:rPr lang="ru-RU" smtClean="0"/>
              <a:t>13.09.2022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889E0C3-707B-495C-A91F-7D7F8D42A7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F623BAE0-67D1-4D40-A3E0-538666362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400" y="2996952"/>
            <a:ext cx="1097280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ВОЗРАСТНЫЕ ПСИХОФИЗИОЛОГИЧЕСКИЕ  ОСОБЕННОСТИ УЧАЩИХСЯ 4-Х КЛАССОВ</a:t>
            </a:r>
            <a:r>
              <a:rPr lang="ru-RU" sz="3200" b="1" i="1" dirty="0">
                <a:solidFill>
                  <a:srgbClr val="0070C0"/>
                </a:solidFill>
              </a:rPr>
              <a:t/>
            </a:r>
            <a:br>
              <a:rPr lang="ru-RU" sz="3200" b="1" i="1" dirty="0">
                <a:solidFill>
                  <a:srgbClr val="0070C0"/>
                </a:solidFill>
              </a:rPr>
            </a:br>
            <a:endParaRPr lang="ru-RU" sz="3200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18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9136" y="620688"/>
            <a:ext cx="5068144" cy="11430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Социальная ситуация </a:t>
            </a:r>
            <a:b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8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развития:</a:t>
            </a:r>
            <a:endParaRPr lang="ru-RU" sz="28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480" y="2060848"/>
            <a:ext cx="10972800" cy="4525963"/>
          </a:xfrm>
        </p:spPr>
        <p:txBody>
          <a:bodyPr/>
          <a:lstStyle/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безусловный авторитет взрослого постепенно утрачивается – большее значение для ребенка начинают приобретать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сверстники;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приспособление к системе требований взрослых (связанных с его учебной деятельностью) –   приспособление к системе требований сверстников (при общении с ними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сотрудничества;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активизация общения с противоположным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полом;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первичное осознание ценностных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ориентаций;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выработка собственного отношения к разнице в социальных 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статусах;</a:t>
            </a:r>
            <a:endParaRPr lang="ru-RU" sz="18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18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социальных страхов (боязнь не соответствовать общепринятым нормам, образцам поведения</a:t>
            </a:r>
            <a:r>
              <a:rPr lang="ru-RU" sz="18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).         </a:t>
            </a:r>
            <a:r>
              <a:rPr lang="ru-RU" sz="1600" dirty="0" smtClean="0"/>
              <a:t>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28296151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548680"/>
            <a:ext cx="3974232" cy="1143000"/>
          </a:xfrm>
        </p:spPr>
        <p:txBody>
          <a:bodyPr/>
          <a:lstStyle/>
          <a:p>
            <a:r>
              <a:rPr lang="ru-RU" sz="36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Похвала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199" y="2622612"/>
            <a:ext cx="10972800" cy="1612775"/>
          </a:xfrm>
        </p:spPr>
        <p:txBody>
          <a:bodyPr/>
          <a:lstStyle/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дарит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веру в себя формирует доверительные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отношения;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формирует доверительные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отношения;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поддерживает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мотивацию.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5D766D8-277A-4D57-8D09-72E663148FB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8145" y="2622612"/>
            <a:ext cx="5293855" cy="3307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417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908720"/>
            <a:ext cx="332616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Памятка </a:t>
            </a:r>
            <a:b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для </a:t>
            </a:r>
            <a:r>
              <a:rPr lang="ru-RU" sz="32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родителей:</a:t>
            </a:r>
            <a:r>
              <a:rPr lang="ru-RU" i="1" dirty="0">
                <a:solidFill>
                  <a:srgbClr val="C00000"/>
                </a:solidFill>
              </a:rPr>
              <a:t/>
            </a:r>
            <a:br>
              <a:rPr lang="ru-RU" i="1" dirty="0">
                <a:solidFill>
                  <a:srgbClr val="C00000"/>
                </a:solidFill>
              </a:rPr>
            </a:br>
            <a:endParaRPr lang="ru-RU" i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5520" y="2204864"/>
            <a:ext cx="9642984" cy="5289451"/>
          </a:xfrm>
        </p:spPr>
        <p:txBody>
          <a:bodyPr/>
          <a:lstStyle/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Старайтесь говорить со своим ребенком открыто и откровенно на самые деликатные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темы.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Опасайтесь получения вашим ребенком информации из чужих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уст.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Рассказывайте о своих переживаниях в том возрасте, в котором сейчас ваши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дети.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Будьте открыты для общения с ребенком, даже если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вы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чего-то не знаете или в чем-то сомневаетесь, не стесняйтесь сказать ему об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этом.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7070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400" y="908720"/>
            <a:ext cx="4406280" cy="1143000"/>
          </a:xfrm>
        </p:spPr>
        <p:txBody>
          <a:bodyPr/>
          <a:lstStyle/>
          <a:p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Функции </a:t>
            </a:r>
            <a:r>
              <a:rPr lang="ru-RU" sz="32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родителей: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2564904"/>
            <a:ext cx="10108704" cy="2808312"/>
          </a:xfrm>
        </p:spPr>
        <p:txBody>
          <a:bodyPr/>
          <a:lstStyle/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Стать источником эмоционального тепла и поддержки (0-3 года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Быть властью, высшей инстанцией, распорядителем благ (3-7 лет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Быть образцом, идеалом для подражания (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8-10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лет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Оказаться другом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советчиком (10 лет и старше).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637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663952" y="548680"/>
            <a:ext cx="6192688" cy="6048672"/>
          </a:xfrm>
        </p:spPr>
        <p:txBody>
          <a:bodyPr/>
          <a:lstStyle/>
          <a:p>
            <a:pPr lvl="0"/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Конец детства, период непосредственно предшествующий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подростковому.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Открыто </a:t>
            </a:r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и доверчиво относятся ко взрослым, признают их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авторитет.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Ждут от учителей, родителей, взрослых </a:t>
            </a:r>
            <a:r>
              <a:rPr lang="ru-RU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itchFamily="18" charset="0"/>
              </a:rPr>
              <a:t>помощи, поддержки, заинтересованности. </a:t>
            </a:r>
            <a:endParaRPr lang="ru-RU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3BDCF156-2661-48DE-B7C5-B785F1A06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84" y="692696"/>
            <a:ext cx="4752528" cy="1570186"/>
          </a:xfrm>
        </p:spPr>
        <p:txBody>
          <a:bodyPr/>
          <a:lstStyle/>
          <a:p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Особенности учащихся </a:t>
            </a:r>
            <a:b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4-х классов</a:t>
            </a:r>
            <a:r>
              <a:rPr lang="ru-RU" sz="2800" b="1" i="1" dirty="0">
                <a:solidFill>
                  <a:srgbClr val="0070C0"/>
                </a:solidFill>
              </a:rPr>
              <a:t/>
            </a:r>
            <a:br>
              <a:rPr lang="ru-RU" sz="2800" b="1" i="1" dirty="0">
                <a:solidFill>
                  <a:srgbClr val="0070C0"/>
                </a:solidFill>
              </a:rPr>
            </a:br>
            <a:endParaRPr lang="ru-RU" sz="2800" b="1" i="1" dirty="0">
              <a:solidFill>
                <a:srgbClr val="0070C0"/>
              </a:solidFill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2EB5B65A-1561-4928-917D-650F517670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220" y="1772816"/>
            <a:ext cx="2664296" cy="347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8308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7408" y="908720"/>
            <a:ext cx="3555976" cy="1143000"/>
          </a:xfrm>
        </p:spPr>
        <p:txBody>
          <a:bodyPr/>
          <a:lstStyle/>
          <a:p>
            <a:r>
              <a:rPr lang="ru-RU" sz="36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Цель: </a:t>
            </a:r>
            <a: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92896"/>
            <a:ext cx="8101596" cy="1656184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формирование психолого-педагогической культуры законных представителей в вопросах возрастных психофизиологических особенностей учащихся 4-х классов</a:t>
            </a:r>
          </a:p>
          <a:p>
            <a:endParaRPr lang="ru-RU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5761B63B-2E3F-4909-A18E-F12882F6FE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0527" y="3861048"/>
            <a:ext cx="3031473" cy="2016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79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1384" y="620688"/>
            <a:ext cx="4478288" cy="1143000"/>
          </a:xfrm>
        </p:spPr>
        <p:txBody>
          <a:bodyPr/>
          <a:lstStyle/>
          <a:p>
            <a:r>
              <a:rPr lang="ru-RU" sz="3600" i="1" dirty="0">
                <a:solidFill>
                  <a:srgbClr val="0070C0"/>
                </a:solidFill>
              </a:rPr>
              <a:t/>
            </a:r>
            <a:br>
              <a:rPr lang="ru-RU" sz="3600" i="1" dirty="0">
                <a:solidFill>
                  <a:srgbClr val="0070C0"/>
                </a:solidFill>
              </a:rPr>
            </a:br>
            <a:r>
              <a:rPr lang="ru-RU" sz="36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Задачи: </a:t>
            </a:r>
            <a: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3600" b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36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67608" y="2420888"/>
            <a:ext cx="8856984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информировать родителей в области возрастных психофизиологических особенностей учащихся;</a:t>
            </a: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создать условия для развития коммуникативных умений и навыков законных представителей учащихся;</a:t>
            </a: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способствовать улучшению навыков родителей в оказании психолого-педагогической поддержки своим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детям.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01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55440" y="620688"/>
            <a:ext cx="5212160" cy="1143000"/>
          </a:xfrm>
        </p:spPr>
        <p:txBody>
          <a:bodyPr/>
          <a:lstStyle/>
          <a:p>
            <a:pPr algn="l"/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Физиологические </a:t>
            </a:r>
            <a:b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32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528" y="2358341"/>
            <a:ext cx="9721080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усиление роста, прирост объема мышц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</a:t>
            </a: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замена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молочных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зубов;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заканчивается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окостенение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запястья,  фаланг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пальцев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руки;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индивидуальные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различия в протекании процессов возбуждения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торможения.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F4B3C34-6E1F-4EE6-BE1D-E6CDFBC7214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2264" y="4005064"/>
            <a:ext cx="2890292" cy="1927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35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5400" y="620688"/>
            <a:ext cx="8229600" cy="1137328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Ведущий вид деятельности, проявление интересов и склонностей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9536" y="2636912"/>
            <a:ext cx="9289032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учебная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деятельность –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ведущий вид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намечается дифференциация учебных интересов – проявление интересов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склонностей;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важна поддержка склонностей  ребенка со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стороны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родителей.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4079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712" y="620688"/>
            <a:ext cx="665232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Новообразование:</a:t>
            </a:r>
            <a:endParaRPr lang="ru-RU" sz="36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79576" y="2204864"/>
            <a:ext cx="10972800" cy="4525963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способность к осознанию  причин учебных успехов и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неудач;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личностной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рефлексии;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осознание и дифференциация своих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личностных  качеств;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потребность в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саморазвитии;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устойчивость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самооценки;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повышение способности к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самоконтролю;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осознание способности к планированию своей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деятельности.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67350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1344" y="620688"/>
            <a:ext cx="5558408" cy="1143000"/>
          </a:xfrm>
        </p:spPr>
        <p:txBody>
          <a:bodyPr/>
          <a:lstStyle/>
          <a:p>
            <a:r>
              <a:rPr lang="ru-RU" sz="30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Познавательные </a:t>
            </a:r>
            <a:r>
              <a:rPr lang="ru-RU" sz="30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процессы:</a:t>
            </a:r>
            <a:endParaRPr lang="ru-RU" sz="3000" b="1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1544" y="2545434"/>
            <a:ext cx="9289032" cy="2548879"/>
          </a:xfrm>
        </p:spPr>
        <p:txBody>
          <a:bodyPr/>
          <a:lstStyle/>
          <a:p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способность достаточно долго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удерживать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внимание и выполнять произвольно заданную программу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действий;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память </a:t>
            </a:r>
            <a:r>
              <a:rPr lang="ru-RU" sz="22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приобретает черты произвольности, становится сознательно регулируемой и опосредованной </a:t>
            </a:r>
            <a:r>
              <a:rPr lang="ru-RU" sz="22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  <a:endParaRPr lang="ru-RU" sz="22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endParaRPr lang="ru-RU" sz="20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328531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7448" y="836712"/>
            <a:ext cx="4550296" cy="1143000"/>
          </a:xfrm>
        </p:spPr>
        <p:txBody>
          <a:bodyPr/>
          <a:lstStyle/>
          <a:p>
            <a:pPr algn="l"/>
            <a:r>
              <a:rPr lang="ru-RU" sz="2800" b="1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Эмоциональные </a:t>
            </a:r>
            <a:r>
              <a:rPr lang="ru-RU" sz="2800" b="1" dirty="0" smtClean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особенности:</a:t>
            </a:r>
            <a:r>
              <a:rPr lang="ru-RU" sz="28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sz="2800" dirty="0">
                <a:solidFill>
                  <a:srgbClr val="002E2D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2800" dirty="0">
              <a:solidFill>
                <a:srgbClr val="002E2D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83432" y="1844824"/>
            <a:ext cx="10900790" cy="4525963"/>
          </a:xfrm>
        </p:spPr>
        <p:txBody>
          <a:bodyPr/>
          <a:lstStyle/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активное размышление по поводу своих действий, возможно утаивание своих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переживаний;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выплеск эмоций на взрослых, желание сделать то, что хочется, капризы (неустойчивость настроения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);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импульсивное  выражение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чувств;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развитие чувства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юмора;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скрытые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страхи.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r>
              <a:rPr lang="ru-RU" sz="2000" b="1" u="sng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ВАЖНО РОДИТЕЛЯМ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: </a:t>
            </a:r>
          </a:p>
          <a:p>
            <a:pPr>
              <a:buFont typeface="Wingdings" pitchFamily="2" charset="2"/>
              <a:buChar char="v"/>
            </a:pP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обучать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детей самоконтролю, терпимости,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уважению прав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чувств 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других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людей;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    осуществлять позитивный  ненавязчивый контроль </a:t>
            </a:r>
            <a:r>
              <a:rPr lang="ru-RU" sz="2000" dirty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 </a:t>
            </a:r>
            <a:r>
              <a:rPr lang="ru-RU" sz="2000" dirty="0" smtClean="0">
                <a:solidFill>
                  <a:schemeClr val="accent4">
                    <a:lumMod val="10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ребенком!</a:t>
            </a:r>
            <a:endParaRPr lang="ru-RU" sz="2000" dirty="0">
              <a:solidFill>
                <a:schemeClr val="accent4">
                  <a:lumMod val="10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85802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Другая 1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5A58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280</TotalTime>
  <Words>483</Words>
  <Application>Microsoft Office PowerPoint</Application>
  <PresentationFormat>Широкоэкранный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Cambria Math</vt:lpstr>
      <vt:lpstr>Times New Roman</vt:lpstr>
      <vt:lpstr>Wingdings</vt:lpstr>
      <vt:lpstr>Diseño predeterminado</vt:lpstr>
      <vt:lpstr>ВОЗРАСТНЫЕ ПСИХОФИЗИОЛОГИЧЕСКИЕ  ОСОБЕННОСТИ УЧАЩИХСЯ 4-Х КЛАССОВ </vt:lpstr>
      <vt:lpstr>Особенности учащихся  4-х классов </vt:lpstr>
      <vt:lpstr>Цель:  </vt:lpstr>
      <vt:lpstr> Задачи:  </vt:lpstr>
      <vt:lpstr>Физиологические  особенности: </vt:lpstr>
      <vt:lpstr>Ведущий вид деятельности, проявление интересов и склонностей</vt:lpstr>
      <vt:lpstr>Новообразование:</vt:lpstr>
      <vt:lpstr>Познавательные процессы:</vt:lpstr>
      <vt:lpstr>Эмоциональные особенности: </vt:lpstr>
      <vt:lpstr>Социальная ситуация  развития:</vt:lpstr>
      <vt:lpstr>Похвала</vt:lpstr>
      <vt:lpstr>Памятка  для родителей: </vt:lpstr>
      <vt:lpstr>Функции родителей: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детей 10-11 лет</dc:title>
  <dc:creator>admin</dc:creator>
  <cp:lastModifiedBy>admin</cp:lastModifiedBy>
  <cp:revision>29</cp:revision>
  <dcterms:created xsi:type="dcterms:W3CDTF">2013-03-13T04:24:48Z</dcterms:created>
  <dcterms:modified xsi:type="dcterms:W3CDTF">2022-09-13T18:21:41Z</dcterms:modified>
</cp:coreProperties>
</file>