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71" autoAdjust="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EE0FA-E6CC-4661-A890-E0758514154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BADDF-8130-4716-98C0-04673AEF7C44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6D1AFA11-885F-4783-A438-AA5F6E614AA0}" cxnId="{D0130886-EAB3-4F00-82A9-C564BC33C711}" type="parTrans">
      <dgm:prSet/>
      <dgm:spPr/>
      <dgm:t>
        <a:bodyPr/>
        <a:lstStyle/>
        <a:p>
          <a:endParaRPr lang="ru-RU"/>
        </a:p>
      </dgm:t>
    </dgm:pt>
    <dgm:pt modelId="{F8E1EB7C-EC02-4881-898E-FED609D65649}" cxnId="{D0130886-EAB3-4F00-82A9-C564BC33C711}" type="sibTrans">
      <dgm:prSet/>
      <dgm:spPr/>
      <dgm:t>
        <a:bodyPr/>
        <a:lstStyle/>
        <a:p>
          <a:endParaRPr lang="ru-RU"/>
        </a:p>
      </dgm:t>
    </dgm:pt>
    <dgm:pt modelId="{89261CF2-AB69-4220-AD4B-318CCBFA325E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AF37D4AD-4FDC-406F-9AA2-3DD3A3F4980A}" cxnId="{6ED193B0-61FD-4679-815D-766BAFF181E9}" type="parTrans">
      <dgm:prSet/>
      <dgm:spPr/>
      <dgm:t>
        <a:bodyPr/>
        <a:lstStyle/>
        <a:p>
          <a:endParaRPr lang="ru-RU"/>
        </a:p>
      </dgm:t>
    </dgm:pt>
    <dgm:pt modelId="{50F46406-8637-4637-82FF-69D621E90486}" cxnId="{6ED193B0-61FD-4679-815D-766BAFF181E9}" type="sibTrans">
      <dgm:prSet/>
      <dgm:spPr/>
      <dgm:t>
        <a:bodyPr/>
        <a:lstStyle/>
        <a:p>
          <a:endParaRPr lang="ru-RU"/>
        </a:p>
      </dgm:t>
    </dgm:pt>
    <dgm:pt modelId="{BB6E947B-E3D0-4F31-BFC6-C32AC929095E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E5E57FC9-FEB2-4766-9CAE-E7CD9ABB619E}" cxnId="{11D8E991-B979-4025-A245-484550523A34}" type="parTrans">
      <dgm:prSet/>
      <dgm:spPr/>
      <dgm:t>
        <a:bodyPr/>
        <a:lstStyle/>
        <a:p>
          <a:endParaRPr lang="ru-RU"/>
        </a:p>
      </dgm:t>
    </dgm:pt>
    <dgm:pt modelId="{0FB72EEF-4DB3-4A71-9E58-5F4427CDF0E1}" cxnId="{11D8E991-B979-4025-A245-484550523A34}" type="sibTrans">
      <dgm:prSet/>
      <dgm:spPr/>
      <dgm:t>
        <a:bodyPr/>
        <a:lstStyle/>
        <a:p>
          <a:endParaRPr lang="ru-RU"/>
        </a:p>
      </dgm:t>
    </dgm:pt>
    <dgm:pt modelId="{FEECFA6E-82CE-4522-AC4F-213BB71CCFD6}" type="pres">
      <dgm:prSet presAssocID="{ABFEE0FA-E6CC-4661-A890-E075851415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B8EEEE-2B67-4FF7-882E-E9D0E7115AAD}" type="pres">
      <dgm:prSet presAssocID="{A79BADDF-8130-4716-98C0-04673AEF7C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282A7-7091-406F-8BCA-1572AD70BEB9}" type="pres">
      <dgm:prSet presAssocID="{F8E1EB7C-EC02-4881-898E-FED609D656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96074BE-6D70-41D6-9AAB-5803DC4C626C}" type="pres">
      <dgm:prSet presAssocID="{F8E1EB7C-EC02-4881-898E-FED609D6564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9EA850C-0602-41A4-ABD7-4446E6EC96A5}" type="pres">
      <dgm:prSet presAssocID="{89261CF2-AB69-4220-AD4B-318CCBFA32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1C02F-A585-4275-B7EF-5774C0E8CDF0}" type="pres">
      <dgm:prSet presAssocID="{50F46406-8637-4637-82FF-69D621E9048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F317592-8D04-4887-AFE3-1671AE4E3CB2}" type="pres">
      <dgm:prSet presAssocID="{50F46406-8637-4637-82FF-69D621E9048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D5B8719-39CE-47C9-9513-0235128F6D39}" type="pres">
      <dgm:prSet presAssocID="{BB6E947B-E3D0-4F31-BFC6-C32AC92909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E5C0F-7AD5-4D1A-BA2A-9D2D4EFCC769}" type="pres">
      <dgm:prSet presAssocID="{0FB72EEF-4DB3-4A71-9E58-5F4427CDF0E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7631D1A-D4C8-4758-9DB7-3E153483D87F}" type="pres">
      <dgm:prSet presAssocID="{0FB72EEF-4DB3-4A71-9E58-5F4427CDF0E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7BA0637-0F80-4470-A561-0A61876E92D0}" type="presOf" srcId="{BB6E947B-E3D0-4F31-BFC6-C32AC929095E}" destId="{5D5B8719-39CE-47C9-9513-0235128F6D39}" srcOrd="0" destOrd="0" presId="urn:microsoft.com/office/officeart/2005/8/layout/cycle7"/>
    <dgm:cxn modelId="{DB62E695-ED9A-4FDB-88E8-64A1FF8CA5EB}" type="presOf" srcId="{0FB72EEF-4DB3-4A71-9E58-5F4427CDF0E1}" destId="{97631D1A-D4C8-4758-9DB7-3E153483D87F}" srcOrd="1" destOrd="0" presId="urn:microsoft.com/office/officeart/2005/8/layout/cycle7"/>
    <dgm:cxn modelId="{6ED193B0-61FD-4679-815D-766BAFF181E9}" srcId="{ABFEE0FA-E6CC-4661-A890-E07585141543}" destId="{89261CF2-AB69-4220-AD4B-318CCBFA325E}" srcOrd="1" destOrd="0" parTransId="{AF37D4AD-4FDC-406F-9AA2-3DD3A3F4980A}" sibTransId="{50F46406-8637-4637-82FF-69D621E90486}"/>
    <dgm:cxn modelId="{10F0CABA-5D82-4B7D-8D68-A255DD562A31}" type="presOf" srcId="{ABFEE0FA-E6CC-4661-A890-E07585141543}" destId="{FEECFA6E-82CE-4522-AC4F-213BB71CCFD6}" srcOrd="0" destOrd="0" presId="urn:microsoft.com/office/officeart/2005/8/layout/cycle7"/>
    <dgm:cxn modelId="{AC85D1F2-3D79-4A12-8C26-F5D2534DA31F}" type="presOf" srcId="{A79BADDF-8130-4716-98C0-04673AEF7C44}" destId="{FCB8EEEE-2B67-4FF7-882E-E9D0E7115AAD}" srcOrd="0" destOrd="0" presId="urn:microsoft.com/office/officeart/2005/8/layout/cycle7"/>
    <dgm:cxn modelId="{40C1558F-D38E-419D-AA59-00370EF23B20}" type="presOf" srcId="{0FB72EEF-4DB3-4A71-9E58-5F4427CDF0E1}" destId="{EDFE5C0F-7AD5-4D1A-BA2A-9D2D4EFCC769}" srcOrd="0" destOrd="0" presId="urn:microsoft.com/office/officeart/2005/8/layout/cycle7"/>
    <dgm:cxn modelId="{307068CE-FC68-4BE6-9408-96251013851B}" type="presOf" srcId="{F8E1EB7C-EC02-4881-898E-FED609D65649}" destId="{696074BE-6D70-41D6-9AAB-5803DC4C626C}" srcOrd="1" destOrd="0" presId="urn:microsoft.com/office/officeart/2005/8/layout/cycle7"/>
    <dgm:cxn modelId="{11D8E991-B979-4025-A245-484550523A34}" srcId="{ABFEE0FA-E6CC-4661-A890-E07585141543}" destId="{BB6E947B-E3D0-4F31-BFC6-C32AC929095E}" srcOrd="2" destOrd="0" parTransId="{E5E57FC9-FEB2-4766-9CAE-E7CD9ABB619E}" sibTransId="{0FB72EEF-4DB3-4A71-9E58-5F4427CDF0E1}"/>
    <dgm:cxn modelId="{639C50B2-F0FD-48A3-BA22-E0BE231BC57C}" type="presOf" srcId="{50F46406-8637-4637-82FF-69D621E90486}" destId="{8F317592-8D04-4887-AFE3-1671AE4E3CB2}" srcOrd="1" destOrd="0" presId="urn:microsoft.com/office/officeart/2005/8/layout/cycle7"/>
    <dgm:cxn modelId="{789E3828-45F9-4D35-9E90-55C565B022D4}" type="presOf" srcId="{89261CF2-AB69-4220-AD4B-318CCBFA325E}" destId="{F9EA850C-0602-41A4-ABD7-4446E6EC96A5}" srcOrd="0" destOrd="0" presId="urn:microsoft.com/office/officeart/2005/8/layout/cycle7"/>
    <dgm:cxn modelId="{D0130886-EAB3-4F00-82A9-C564BC33C711}" srcId="{ABFEE0FA-E6CC-4661-A890-E07585141543}" destId="{A79BADDF-8130-4716-98C0-04673AEF7C44}" srcOrd="0" destOrd="0" parTransId="{6D1AFA11-885F-4783-A438-AA5F6E614AA0}" sibTransId="{F8E1EB7C-EC02-4881-898E-FED609D65649}"/>
    <dgm:cxn modelId="{CD35E724-7229-46B4-B98A-A0BE44A50E63}" type="presOf" srcId="{50F46406-8637-4637-82FF-69D621E90486}" destId="{3BE1C02F-A585-4275-B7EF-5774C0E8CDF0}" srcOrd="0" destOrd="0" presId="urn:microsoft.com/office/officeart/2005/8/layout/cycle7"/>
    <dgm:cxn modelId="{33682819-9FA1-4B42-AD6A-50230B176C11}" type="presOf" srcId="{F8E1EB7C-EC02-4881-898E-FED609D65649}" destId="{E74282A7-7091-406F-8BCA-1572AD70BEB9}" srcOrd="0" destOrd="0" presId="urn:microsoft.com/office/officeart/2005/8/layout/cycle7"/>
    <dgm:cxn modelId="{0350DFA5-FBCC-4A1C-91D2-E703566C67CB}" type="presParOf" srcId="{FEECFA6E-82CE-4522-AC4F-213BB71CCFD6}" destId="{FCB8EEEE-2B67-4FF7-882E-E9D0E7115AAD}" srcOrd="0" destOrd="0" presId="urn:microsoft.com/office/officeart/2005/8/layout/cycle7"/>
    <dgm:cxn modelId="{BEC9AB7A-CB01-4336-8F33-CE95527F1681}" type="presParOf" srcId="{FEECFA6E-82CE-4522-AC4F-213BB71CCFD6}" destId="{E74282A7-7091-406F-8BCA-1572AD70BEB9}" srcOrd="1" destOrd="0" presId="urn:microsoft.com/office/officeart/2005/8/layout/cycle7"/>
    <dgm:cxn modelId="{89E4BCEE-FF48-4011-9C6E-46239AB92BD5}" type="presParOf" srcId="{E74282A7-7091-406F-8BCA-1572AD70BEB9}" destId="{696074BE-6D70-41D6-9AAB-5803DC4C626C}" srcOrd="0" destOrd="0" presId="urn:microsoft.com/office/officeart/2005/8/layout/cycle7"/>
    <dgm:cxn modelId="{B6C491D2-B03F-425F-B82F-0D5B730AF062}" type="presParOf" srcId="{FEECFA6E-82CE-4522-AC4F-213BB71CCFD6}" destId="{F9EA850C-0602-41A4-ABD7-4446E6EC96A5}" srcOrd="2" destOrd="0" presId="urn:microsoft.com/office/officeart/2005/8/layout/cycle7"/>
    <dgm:cxn modelId="{E11BEAC7-9960-4C97-97C8-F364F4894102}" type="presParOf" srcId="{FEECFA6E-82CE-4522-AC4F-213BB71CCFD6}" destId="{3BE1C02F-A585-4275-B7EF-5774C0E8CDF0}" srcOrd="3" destOrd="0" presId="urn:microsoft.com/office/officeart/2005/8/layout/cycle7"/>
    <dgm:cxn modelId="{C11C39A7-5373-4E77-A341-3056062ADE11}" type="presParOf" srcId="{3BE1C02F-A585-4275-B7EF-5774C0E8CDF0}" destId="{8F317592-8D04-4887-AFE3-1671AE4E3CB2}" srcOrd="0" destOrd="0" presId="urn:microsoft.com/office/officeart/2005/8/layout/cycle7"/>
    <dgm:cxn modelId="{C0DFF25E-5C92-4C97-AA72-815768A703E2}" type="presParOf" srcId="{FEECFA6E-82CE-4522-AC4F-213BB71CCFD6}" destId="{5D5B8719-39CE-47C9-9513-0235128F6D39}" srcOrd="4" destOrd="0" presId="urn:microsoft.com/office/officeart/2005/8/layout/cycle7"/>
    <dgm:cxn modelId="{B7353C06-CBAB-4320-88FB-16B3113426ED}" type="presParOf" srcId="{FEECFA6E-82CE-4522-AC4F-213BB71CCFD6}" destId="{EDFE5C0F-7AD5-4D1A-BA2A-9D2D4EFCC769}" srcOrd="5" destOrd="0" presId="urn:microsoft.com/office/officeart/2005/8/layout/cycle7"/>
    <dgm:cxn modelId="{1599EC8C-49B2-4294-A5D8-E3FE6CE9EC0B}" type="presParOf" srcId="{EDFE5C0F-7AD5-4D1A-BA2A-9D2D4EFCC769}" destId="{97631D1A-D4C8-4758-9DB7-3E153483D87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FCB8EEEE-2B67-4FF7-882E-E9D0E7115AAD}">
      <dsp:nvSpPr>
        <dsp:cNvPr id="3" name="Скругленный прямоугольник 2"/>
        <dsp:cNvSpPr/>
      </dsp:nvSpPr>
      <dsp:spPr bwMode="white">
        <a:xfrm>
          <a:off x="2941628" y="0"/>
          <a:ext cx="2346345" cy="1173172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44780" tIns="144780" rIns="144780" bIns="144780" anchor="ctr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дети</a:t>
          </a:r>
          <a:endParaRPr lang="ru-RU" dirty="0"/>
        </a:p>
      </dsp:txBody>
      <dsp:txXfrm>
        <a:off x="2941628" y="0"/>
        <a:ext cx="2346345" cy="1173172"/>
      </dsp:txXfrm>
    </dsp:sp>
    <dsp:sp modelId="{E74282A7-7091-406F-8BCA-1572AD70BEB9}">
      <dsp:nvSpPr>
        <dsp:cNvPr id="4" name="Двойная стрелка влево/вправо 3"/>
        <dsp:cNvSpPr/>
      </dsp:nvSpPr>
      <dsp:spPr bwMode="white">
        <a:xfrm rot="3599999">
          <a:off x="4472618" y="2057676"/>
          <a:ext cx="1220099" cy="410610"/>
        </a:xfrm>
        <a:prstGeom prst="left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5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3599999">
        <a:off x="4472618" y="2057676"/>
        <a:ext cx="1220099" cy="410610"/>
      </dsp:txXfrm>
    </dsp:sp>
    <dsp:sp modelId="{F9EA850C-0602-41A4-ABD7-4446E6EC96A5}">
      <dsp:nvSpPr>
        <dsp:cNvPr id="5" name="Скругленный прямоугольник 4"/>
        <dsp:cNvSpPr/>
      </dsp:nvSpPr>
      <dsp:spPr bwMode="white">
        <a:xfrm>
          <a:off x="4877362" y="3352791"/>
          <a:ext cx="2346345" cy="1173172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44780" tIns="144780" rIns="144780" bIns="144780" anchor="ctr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родители</a:t>
          </a:r>
          <a:endParaRPr lang="ru-RU" dirty="0"/>
        </a:p>
      </dsp:txBody>
      <dsp:txXfrm>
        <a:off x="4877362" y="3352791"/>
        <a:ext cx="2346345" cy="1173172"/>
      </dsp:txXfrm>
    </dsp:sp>
    <dsp:sp modelId="{3BE1C02F-A585-4275-B7EF-5774C0E8CDF0}">
      <dsp:nvSpPr>
        <dsp:cNvPr id="6" name="Двойная стрелка влево/вправо 5"/>
        <dsp:cNvSpPr/>
      </dsp:nvSpPr>
      <dsp:spPr bwMode="white">
        <a:xfrm rot="10800000">
          <a:off x="3504750" y="3734072"/>
          <a:ext cx="1220099" cy="410610"/>
        </a:xfrm>
        <a:prstGeom prst="left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5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10800000">
        <a:off x="3504750" y="3734072"/>
        <a:ext cx="1220099" cy="410610"/>
      </dsp:txXfrm>
    </dsp:sp>
    <dsp:sp modelId="{5D5B8719-39CE-47C9-9513-0235128F6D39}">
      <dsp:nvSpPr>
        <dsp:cNvPr id="7" name="Скругленный прямоугольник 6"/>
        <dsp:cNvSpPr/>
      </dsp:nvSpPr>
      <dsp:spPr bwMode="white">
        <a:xfrm>
          <a:off x="1005893" y="3352791"/>
          <a:ext cx="2346345" cy="1173172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44780" tIns="144780" rIns="144780" bIns="144780" anchor="ctr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учитель</a:t>
          </a:r>
          <a:endParaRPr lang="ru-RU" dirty="0"/>
        </a:p>
      </dsp:txBody>
      <dsp:txXfrm>
        <a:off x="1005893" y="3352791"/>
        <a:ext cx="2346345" cy="1173172"/>
      </dsp:txXfrm>
    </dsp:sp>
    <dsp:sp modelId="{EDFE5C0F-7AD5-4D1A-BA2A-9D2D4EFCC769}">
      <dsp:nvSpPr>
        <dsp:cNvPr id="8" name="Двойная стрелка влево/вправо 7"/>
        <dsp:cNvSpPr/>
      </dsp:nvSpPr>
      <dsp:spPr bwMode="white">
        <a:xfrm rot="-3599999">
          <a:off x="2536883" y="2057676"/>
          <a:ext cx="1220099" cy="410610"/>
        </a:xfrm>
        <a:prstGeom prst="left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5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-3599999">
        <a:off x="2536883" y="2057676"/>
        <a:ext cx="1220099" cy="41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Sty" val="arr"/>
                    <dgm:param type="endSty" val="arr"/>
                    <dgm:param type="begPts" val="radial"/>
                    <dgm:param type="endPts" val="radial"/>
                  </dgm:alg>
                </dgm:if>
                <dgm:else name="Name8">
                  <dgm:alg type="conn">
                    <dgm:param type="begSty" val="arr"/>
                    <dgm:param type="endSty" val="arr"/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E56F-E428-46EC-BCD7-E3440B79A064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6A157-289D-4D5F-A08F-08422951FF6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Консультация для родителей «КАК ПОМОЧЬ РЕБЕНКУ ХОРОШО УЧИТЬСЯ». 2 класс</a:t>
            </a:r>
            <a:br>
              <a:rPr lang="ru-RU" dirty="0">
                <a:solidFill>
                  <a:srgbClr val="0070C0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fsd.multiurok.ru/html/2017/02/21/s_58abc0d9e3a3b/568468_2.jpe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67744" y="2348880"/>
            <a:ext cx="4536504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880320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rgbClr val="0070C0"/>
                </a:solidFill>
              </a:rPr>
              <a:t>Ребёнок, что тесто, как замесил, так и выросло.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0070C0"/>
                </a:solidFill>
              </a:rPr>
              <a:t>И.А. </a:t>
            </a:r>
            <a:r>
              <a:rPr lang="ru-RU" sz="5300" b="1" dirty="0" smtClean="0">
                <a:solidFill>
                  <a:srgbClr val="0070C0"/>
                </a:solidFill>
              </a:rPr>
              <a:t>Крылов</a:t>
            </a:r>
            <a:br>
              <a:rPr lang="ru-RU" sz="5300" b="1" dirty="0" smtClean="0">
                <a:solidFill>
                  <a:srgbClr val="0070C0"/>
                </a:solidFill>
              </a:rPr>
            </a:br>
            <a:r>
              <a:rPr lang="ru-RU" sz="5300" b="1" dirty="0" smtClean="0">
                <a:solidFill>
                  <a:srgbClr val="0070C0"/>
                </a:solidFill>
              </a:rPr>
              <a:t>     «Лебедь, рак и щука».</a:t>
            </a:r>
            <a:br>
              <a:rPr lang="ru-RU" sz="5300" b="1" dirty="0" smtClean="0">
                <a:solidFill>
                  <a:srgbClr val="0070C0"/>
                </a:solidFill>
              </a:rPr>
            </a:br>
            <a:endParaRPr lang="ru-RU" sz="53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620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Когда </a:t>
            </a:r>
            <a:r>
              <a:rPr lang="ru-RU" sz="3600" b="1" dirty="0">
                <a:solidFill>
                  <a:srgbClr val="0070C0"/>
                </a:solidFill>
              </a:rPr>
              <a:t>в товарищах согласья нет,</a:t>
            </a:r>
            <a:endParaRPr lang="ru-RU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На </a:t>
            </a:r>
            <a:r>
              <a:rPr lang="ru-RU" sz="3600" b="1" dirty="0">
                <a:solidFill>
                  <a:srgbClr val="0070C0"/>
                </a:solidFill>
              </a:rPr>
              <a:t>лад их дело не пойдёт</a:t>
            </a:r>
            <a:r>
              <a:rPr lang="ru-RU" sz="3600" b="1" dirty="0" smtClean="0">
                <a:solidFill>
                  <a:srgbClr val="0070C0"/>
                </a:solidFill>
              </a:rPr>
              <a:t>,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А выйдет из него не дело, только мука.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0" b="100000" l="0" r="99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73" y="3501008"/>
            <a:ext cx="66675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5698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70C0"/>
                </a:solidFill>
              </a:rPr>
              <a:t>Помощь детям должна </a:t>
            </a:r>
            <a:r>
              <a:rPr lang="ru-RU" sz="4800" b="1" dirty="0" smtClean="0">
                <a:solidFill>
                  <a:srgbClr val="0070C0"/>
                </a:solidFill>
              </a:rPr>
              <a:t>идти </a:t>
            </a:r>
            <a:r>
              <a:rPr lang="ru-RU" sz="4800" b="1" dirty="0">
                <a:solidFill>
                  <a:srgbClr val="0070C0"/>
                </a:solidFill>
              </a:rPr>
              <a:t>в трех направлениях:</a:t>
            </a:r>
            <a:br>
              <a:rPr lang="ru-RU" sz="4800" b="1" dirty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9033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600" dirty="0" smtClean="0">
                <a:solidFill>
                  <a:srgbClr val="0070C0"/>
                </a:solidFill>
              </a:rPr>
              <a:t>организация </a:t>
            </a:r>
            <a:r>
              <a:rPr lang="ru-RU" sz="3600" dirty="0">
                <a:solidFill>
                  <a:srgbClr val="0070C0"/>
                </a:solidFill>
              </a:rPr>
              <a:t>режима дня</a:t>
            </a:r>
            <a:r>
              <a:rPr lang="ru-RU" sz="3600" dirty="0" smtClean="0">
                <a:solidFill>
                  <a:srgbClr val="0070C0"/>
                </a:solidFill>
              </a:rPr>
              <a:t>;</a:t>
            </a:r>
            <a:endParaRPr lang="ru-RU" sz="3600" dirty="0">
              <a:solidFill>
                <a:srgbClr val="0070C0"/>
              </a:solidFill>
            </a:endParaRPr>
          </a:p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600" dirty="0">
                <a:solidFill>
                  <a:srgbClr val="0070C0"/>
                </a:solidFill>
              </a:rPr>
              <a:t>контроль за выполнением домашних заданий;</a:t>
            </a:r>
            <a:endParaRPr lang="ru-RU" sz="3600" dirty="0">
              <a:solidFill>
                <a:srgbClr val="0070C0"/>
              </a:solidFill>
            </a:endParaRPr>
          </a:p>
          <a:p>
            <a:pPr marL="571500" lvl="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600" dirty="0">
                <a:solidFill>
                  <a:srgbClr val="0070C0"/>
                </a:solidFill>
              </a:rPr>
              <a:t>приучение детей к самостоятельности.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Проблемные ситуации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1-я группа.</a:t>
            </a:r>
            <a:r>
              <a:rPr lang="ru-RU" dirty="0">
                <a:solidFill>
                  <a:srgbClr val="7030A0"/>
                </a:solidFill>
              </a:rPr>
              <a:t> Ребенок  не справился с заданием на уроке.  Ваша модель поведения в этом случае? Разработайте правила, которые помогут в ликвидации неуспеваемости ребёнка.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2-я группа.</a:t>
            </a:r>
            <a:r>
              <a:rPr lang="ru-RU" dirty="0">
                <a:solidFill>
                  <a:srgbClr val="00B050"/>
                </a:solidFill>
              </a:rPr>
              <a:t> Ребенок не хочет выполнять домашние задания. Что необходимо предпринять в этом случае, чтобы помочь ребенку с выполнением домашних заданий?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3-я группа</a:t>
            </a:r>
            <a:r>
              <a:rPr lang="ru-RU" dirty="0">
                <a:solidFill>
                  <a:srgbClr val="0070C0"/>
                </a:solidFill>
              </a:rPr>
              <a:t>. Ребенок не любит читать и плохо читает, от этого возникает множество проблем в школе. Как приучить ребенка к чтению? Попробуйте составить программу или разработать приемы приучения детей к чтению.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50765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РАДУЙТЕСЬ ТОМУ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ЧТО У ВАС ЕСТЬ ТАКОЕ СЧАСТЬЕ </a:t>
            </a:r>
            <a:r>
              <a:rPr lang="ru-RU" b="1">
                <a:solidFill>
                  <a:srgbClr val="0070C0"/>
                </a:solidFill>
              </a:rPr>
              <a:t>– </a:t>
            </a:r>
            <a:br>
              <a:rPr lang="ru-RU" b="1" smtClean="0">
                <a:solidFill>
                  <a:srgbClr val="0070C0"/>
                </a:solidFill>
              </a:rPr>
            </a:br>
            <a:r>
              <a:rPr lang="ru-RU" b="1" smtClean="0">
                <a:solidFill>
                  <a:srgbClr val="0070C0"/>
                </a:solidFill>
              </a:rPr>
              <a:t>С </a:t>
            </a:r>
            <a:r>
              <a:rPr lang="ru-RU" b="1" dirty="0">
                <a:solidFill>
                  <a:srgbClr val="0070C0"/>
                </a:solidFill>
              </a:rPr>
              <a:t>КЕМ-ТО ДЕЛАТЬ УРОКИ,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КОМУ-ТО </a:t>
            </a:r>
            <a:r>
              <a:rPr lang="ru-RU" b="1" dirty="0">
                <a:solidFill>
                  <a:srgbClr val="0070C0"/>
                </a:solidFill>
              </a:rPr>
              <a:t>ПОМОГАТЬ ВЗРОСЛЕТЬ!</a:t>
            </a:r>
            <a:br>
              <a:rPr lang="ru-RU" dirty="0">
                <a:solidFill>
                  <a:srgbClr val="0070C0"/>
                </a:solidFill>
              </a:rPr>
            </a:b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ttps://fsd.multiurok.ru/html/2017/02/21/s_58abc0d9e3a3b/568468_3.jpe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411760" y="4149080"/>
            <a:ext cx="3600400" cy="252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WPS Presentation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>Arial Unicode MS</vt:lpstr>
      <vt:lpstr>Тема Office</vt:lpstr>
      <vt:lpstr>Консультация для родителей «КАК ПОМОЧЬ РЕБЕНКУ ХОРОШО УЧИТЬСЯ». 2 класс  </vt:lpstr>
      <vt:lpstr>Ребёнок, что тесто, как замесил, так и выросло.</vt:lpstr>
      <vt:lpstr>PowerPoint 演示文稿</vt:lpstr>
      <vt:lpstr>И.А. Крылов      «Лебедь, рак и щука». </vt:lpstr>
      <vt:lpstr>Помощь детям должна идти в трех направлениях: </vt:lpstr>
      <vt:lpstr>Проблемные ситуации</vt:lpstr>
      <vt:lpstr>РАДУЙТЕСЬ ТОМУ,  ЧТО У ВАС ЕСТЬ ТАКОЕ СЧАСТЬЕ –  С КЕМ-ТО ДЕЛАТЬ УРОКИ,  КОМУ-ТО ПОМОГАТЬ ВЗРОСЛЕТЬ!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«КАК ПОМОЧЬ РЕБЕНКУ ХОРОШО УЧИТЬСЯ». 2 класс</dc:title>
  <dc:creator>Пользователь Windows</dc:creator>
  <cp:lastModifiedBy>Верхменская Шко�</cp:lastModifiedBy>
  <cp:revision>10</cp:revision>
  <dcterms:created xsi:type="dcterms:W3CDTF">2022-03-17T17:36:00Z</dcterms:created>
  <dcterms:modified xsi:type="dcterms:W3CDTF">2022-10-26T10:29:15Z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58B7DA9471A8405899C0E323DAF179B3</vt:lpwstr>
  </property>
  <property fmtid="{D5CDD505-2E9C-101B-9397-08002B2CF9AE}" pid="3" name="KSOProductBuildVer">
    <vt:lpwstr>1049-11.2.0.11380</vt:lpwstr>
  </property>
</Properties>
</file>