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74" r:id="rId10"/>
    <p:sldId id="275" r:id="rId11"/>
    <p:sldId id="276" r:id="rId12"/>
    <p:sldId id="277" r:id="rId13"/>
    <p:sldId id="286" r:id="rId14"/>
    <p:sldId id="287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508E64-9C8E-4009-ABBC-B72C1C6475BF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DE1807-92E4-4D48-8874-460D87CC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64-9C8E-4009-ABBC-B72C1C6475BF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1807-92E4-4D48-8874-460D87CC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C508E64-9C8E-4009-ABBC-B72C1C6475BF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DE1807-92E4-4D48-8874-460D87CC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64-9C8E-4009-ABBC-B72C1C6475BF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1807-92E4-4D48-8874-460D87CC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508E64-9C8E-4009-ABBC-B72C1C6475BF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FDE1807-92E4-4D48-8874-460D87CC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64-9C8E-4009-ABBC-B72C1C6475BF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1807-92E4-4D48-8874-460D87CC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64-9C8E-4009-ABBC-B72C1C6475BF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1807-92E4-4D48-8874-460D87CC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64-9C8E-4009-ABBC-B72C1C6475BF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1807-92E4-4D48-8874-460D87CC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508E64-9C8E-4009-ABBC-B72C1C6475BF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1807-92E4-4D48-8874-460D87CC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64-9C8E-4009-ABBC-B72C1C6475BF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1807-92E4-4D48-8874-460D87CC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64-9C8E-4009-ABBC-B72C1C6475BF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1807-92E4-4D48-8874-460D87CC3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C508E64-9C8E-4009-ABBC-B72C1C6475BF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DE1807-92E4-4D48-8874-460D87CC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o.mail.ru/frame.html?q=%F8%EA%EE%EB%FC%ED%E8%EA&amp;imsrc=http://www.interfax.com.ua/img/1702_094728.jpg&amp;rch=e&amp;jsa=1&amp;sf=0&amp;cf=5&amp;is=0&amp;type=al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go.mail.ru/frame.html?q=%EF%E5%F0%E2%EE%EA%EB%E0%F1%F1%ED%E8%EA&amp;imsrc=http://visualrian.ru/storage/PreviewWM/3366/35/336635.jpg?1283157887&amp;rch=e&amp;jsa=1&amp;sf=0&amp;cf=2&amp;is=0&amp;type=al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0" y="2928934"/>
            <a:ext cx="5329028" cy="1428760"/>
          </a:xfrm>
        </p:spPr>
        <p:txBody>
          <a:bodyPr/>
          <a:lstStyle/>
          <a:p>
            <a:r>
              <a:rPr lang="ru-RU" dirty="0" smtClean="0"/>
              <a:t>Адаптация первоклассников</a:t>
            </a:r>
            <a:endParaRPr lang="ru-RU" dirty="0"/>
          </a:p>
        </p:txBody>
      </p:sp>
      <p:pic>
        <p:nvPicPr>
          <p:cNvPr id="22532" name="Picture 4" descr="http://images-partners.google.com/images?q=tbn:yr9CWtdtM_ltcM::http://www.interfax.com.ua/img/1702_094728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6125" y="-9639300"/>
            <a:ext cx="1485900" cy="1524000"/>
          </a:xfrm>
          <a:prstGeom prst="rect">
            <a:avLst/>
          </a:prstGeom>
          <a:noFill/>
        </p:spPr>
      </p:pic>
      <p:pic>
        <p:nvPicPr>
          <p:cNvPr id="22533" name="Picture 5" descr="C:\Documents and Settings\User\Мои документы\Мои рисунки\катя\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57166"/>
            <a:ext cx="2214578" cy="2272349"/>
          </a:xfrm>
          <a:prstGeom prst="rect">
            <a:avLst/>
          </a:prstGeom>
          <a:noFill/>
        </p:spPr>
      </p:pic>
      <p:pic>
        <p:nvPicPr>
          <p:cNvPr id="6" name="Picture 4" descr="Emblem"/>
          <p:cNvPicPr>
            <a:picLocks noChangeAspect="1" noChangeArrowheads="1"/>
          </p:cNvPicPr>
          <p:nvPr/>
        </p:nvPicPr>
        <p:blipFill>
          <a:blip r:embed="rId4"/>
          <a:srcRect l="8315" t="19150" r="11339"/>
          <a:stretch>
            <a:fillRect/>
          </a:stretch>
        </p:blipFill>
        <p:spPr bwMode="auto">
          <a:xfrm>
            <a:off x="0" y="0"/>
            <a:ext cx="1685925" cy="1700213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рационально организованный режим дня?!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98402"/>
            <a:ext cx="7886680" cy="521497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Достаточный отдых на свежем воздухе (3– 3 ,5 часа в день)</a:t>
            </a:r>
          </a:p>
          <a:p>
            <a:r>
              <a:rPr lang="ru-RU" dirty="0" smtClean="0"/>
              <a:t>Регулярное и полноценное питание</a:t>
            </a:r>
          </a:p>
          <a:p>
            <a:r>
              <a:rPr lang="ru-RU" dirty="0" smtClean="0"/>
              <a:t>Достаточный продолжительный сон, со строго установленным временем подъёма и отхода ко сну. (встаём в 7.00 часов, ложимся в 21,00-21,30 часов )</a:t>
            </a:r>
          </a:p>
          <a:p>
            <a:pPr>
              <a:buNone/>
            </a:pPr>
            <a:r>
              <a:rPr lang="ru-RU" dirty="0" smtClean="0"/>
              <a:t>После школы обязательно:</a:t>
            </a:r>
          </a:p>
          <a:p>
            <a:r>
              <a:rPr lang="ru-RU" dirty="0" smtClean="0"/>
              <a:t>Пообедать;</a:t>
            </a:r>
          </a:p>
          <a:p>
            <a:r>
              <a:rPr lang="ru-RU" dirty="0" smtClean="0"/>
              <a:t>1-1,5 часа отдохнуть;</a:t>
            </a:r>
          </a:p>
          <a:p>
            <a:r>
              <a:rPr lang="ru-RU" dirty="0" smtClean="0"/>
              <a:t>Выполнять уроки тогда, когда ребёнок наиболее спокоен и уже отдохнул (15,00 – 17,00 часов);</a:t>
            </a:r>
          </a:p>
          <a:p>
            <a:r>
              <a:rPr lang="ru-RU" dirty="0" smtClean="0"/>
              <a:t>Вечером 19,00-20,30, после ужина заниматься своими делами, </a:t>
            </a:r>
          </a:p>
          <a:p>
            <a:pPr>
              <a:buNone/>
            </a:pPr>
            <a:r>
              <a:rPr lang="ru-RU" dirty="0" smtClean="0"/>
              <a:t>Например, просмотр телевизора 40-45 минут в день, сидя, расстояние от 2 до 5,5 метров от экрана с включённым светом.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u="sng" dirty="0" smtClean="0"/>
              <a:t>ОБРАТИТЕ ВНИМАНИЕ НА ДОПОЛНИТЕЛЬНЫЕ НАГРУЗКИ!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ПОЛНОСТЬЮ ЖЕЛАТЕЛЬНО ИСКЛЮЧИТЬ, ДЛЯ 1 КЛАССОВ, ЧАСТО БОЛЕЮЩИХ, ДЛЯ ТЕХ У КОГО СЛАБАЯ НЕРВНАЯ СИСТЕМУ, КТО МЕДЛИТЕЛЕН И ГИПЕРАКТИВЕН.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003232" cy="5697559"/>
          </a:xfrm>
        </p:spPr>
        <p:txBody>
          <a:bodyPr>
            <a:normAutofit/>
          </a:bodyPr>
          <a:lstStyle/>
          <a:p>
            <a:r>
              <a:rPr lang="ru-RU" dirty="0" smtClean="0"/>
              <a:t>Продолжительность подготовки домашнего задания.</a:t>
            </a:r>
          </a:p>
          <a:p>
            <a:pPr>
              <a:buNone/>
            </a:pPr>
            <a:r>
              <a:rPr lang="ru-RU" dirty="0" smtClean="0"/>
              <a:t>В 1 классе – примерно 30 минут;</a:t>
            </a:r>
          </a:p>
          <a:p>
            <a:pPr>
              <a:buNone/>
            </a:pPr>
            <a:r>
              <a:rPr lang="ru-RU" dirty="0" smtClean="0"/>
              <a:t>Во 2 классе-до 1 часа;</a:t>
            </a:r>
          </a:p>
          <a:p>
            <a:pPr>
              <a:buNone/>
            </a:pPr>
            <a:r>
              <a:rPr lang="ru-RU" dirty="0" smtClean="0"/>
              <a:t>В 3 и 4 классах – до 1,5 часов.</a:t>
            </a:r>
          </a:p>
          <a:p>
            <a:pPr>
              <a:buNone/>
            </a:pPr>
            <a:r>
              <a:rPr lang="ru-RU" dirty="0" smtClean="0"/>
              <a:t>НАВЫКИ САМОСТОЯТЕЛЬНОЙ РАБОТЫ ЕЩЁ НЕ СФОРМИРОВАНЫ, А РОДИТЕЛИ ТРЕБУЮТ МНОГОКРАТНОГО ПЕРЕПИСЫВАНИЯ ЗАДАНИЙ, ЗАСТАВЛЯЮТ СДЕЛАТЬ ВСЕ В ОДИН ПРИСЕСТ, НЕ УЧИТЫВАЯ, ЧТО РЕБЕНОК УСТАЁТ.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5643578"/>
            <a:ext cx="750099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ПАУЗЫ ПО 15 МИНУТ ЧЕРЕЗ КАЖДЫЕ 15-20 МИНУТ ЗАНЯТИЙ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5286412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Уважаемые родители! </a:t>
            </a:r>
            <a:br>
              <a:rPr lang="ru-RU" sz="2400" dirty="0" smtClean="0"/>
            </a:br>
            <a:r>
              <a:rPr lang="ru-RU" sz="2400" dirty="0" smtClean="0"/>
              <a:t>Давайте будем сотрудничать с учителями!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7858180" cy="5043510"/>
          </a:xfrm>
        </p:spPr>
        <p:txBody>
          <a:bodyPr>
            <a:normAutofit/>
          </a:bodyPr>
          <a:lstStyle/>
          <a:p>
            <a:pPr lvl="0"/>
            <a:r>
              <a:rPr lang="ru-RU" sz="1200" b="1" i="1" dirty="0" smtClean="0">
                <a:solidFill>
                  <a:srgbClr val="FF0000"/>
                </a:solidFill>
              </a:rPr>
              <a:t>Начнём с раннего утра! Будите ребёнка спокойно, проснувшись, он должен увидеть вашу улыбку и услышать ласковый голос. Не дергайте его по пустякам, не подгоняйте! Лучше обнимите и поцелуйте!</a:t>
            </a:r>
          </a:p>
          <a:p>
            <a:pPr lvl="0"/>
            <a:r>
              <a:rPr lang="ru-RU" sz="1200" b="1" i="1" dirty="0" smtClean="0">
                <a:solidFill>
                  <a:srgbClr val="0070C0"/>
                </a:solidFill>
              </a:rPr>
              <a:t>Поддерживайте в своём ребёнке его стремление стать школьником. Ваша искренняя заинтересованность в его школьных делах и заботах, серьёзное отношение к его первым достижениям и возможным трудностям помогут первокласснику почувствовать значимость его нового положения.</a:t>
            </a:r>
          </a:p>
          <a:p>
            <a:pPr lvl="0"/>
            <a:r>
              <a:rPr lang="ru-RU" sz="1200" b="1" i="1" dirty="0" smtClean="0">
                <a:solidFill>
                  <a:schemeClr val="accent1">
                    <a:lumMod val="75000"/>
                  </a:schemeClr>
                </a:solidFill>
              </a:rPr>
              <a:t>Ваш ребёнок пошёл в школу, чтобы УЧИТЬСЯ! Когда человек учится, у него может что-то не получаться, это НОРМАЛЬНО. Ребёнок имеет право на ошибку.</a:t>
            </a:r>
          </a:p>
          <a:p>
            <a:pPr lvl="0"/>
            <a:r>
              <a:rPr lang="ru-RU" sz="1200" b="1" i="1" dirty="0" smtClean="0">
                <a:solidFill>
                  <a:srgbClr val="00CC00"/>
                </a:solidFill>
              </a:rPr>
              <a:t>Поддерживайте первоклассника в его желании добиться успеха. В каждой работе обязательно найдите, за что его можно было бы  похвалить. Помните, что похвала и эмоциональная поддержка («Молодец!», «Ты так хорошо справился!») способны заметно повысить интеллектуальные достижения человека.</a:t>
            </a:r>
          </a:p>
          <a:p>
            <a:pPr lvl="0"/>
            <a:r>
              <a:rPr lang="ru-RU" sz="1200" b="1" i="1" dirty="0" smtClean="0">
                <a:solidFill>
                  <a:srgbClr val="FF0000"/>
                </a:solidFill>
              </a:rPr>
              <a:t>Воодушевляйте ребёнка на рассказ о своих школьных делах. Обязательно спрашивайте вашего ребенка о его одноклассника, делах в классе, школьных предметах, педагогах. Но не обрушивайте на него тысячу вопросов сразу после школы, дайте возможность расслабиться (вспомните, что вы чувствуете после тяжелого рабочего дня).</a:t>
            </a:r>
          </a:p>
          <a:p>
            <a:pPr lvl="0"/>
            <a:r>
              <a:rPr lang="ru-RU" sz="1200" b="1" i="1" dirty="0" smtClean="0">
                <a:solidFill>
                  <a:srgbClr val="0070C0"/>
                </a:solidFill>
              </a:rPr>
              <a:t>В жизни ребёнка появился человек более авторитетный, чем родители. Это учитель. Уважайте мнение школьника о педагоге.</a:t>
            </a:r>
          </a:p>
          <a:p>
            <a:pPr lvl="0"/>
            <a:r>
              <a:rPr lang="ru-RU" sz="1200" b="1" i="1" dirty="0" smtClean="0">
                <a:solidFill>
                  <a:srgbClr val="00CC00"/>
                </a:solidFill>
              </a:rPr>
              <a:t>Говорите с ребёнком спокойным тоном, поддерживайте его («У тебя всё получиться!», «Давай разберёмся вместе!»).</a:t>
            </a:r>
          </a:p>
          <a:p>
            <a:pPr lvl="0"/>
            <a:r>
              <a:rPr lang="ru-RU" sz="1200" b="1" i="1" dirty="0" smtClean="0">
                <a:solidFill>
                  <a:srgbClr val="FF0000"/>
                </a:solidFill>
              </a:rPr>
              <a:t>Даже «совсем большие» дети (мы часто говорим: «Ты уже большой!») очень любят сказку перед сном, песенку и ласковое поглаживание. Всё это успокаивает, помогает снять напряжение, накопившееся за день.</a:t>
            </a:r>
          </a:p>
          <a:p>
            <a:endParaRPr lang="ru-RU" sz="1200" dirty="0" smtClean="0"/>
          </a:p>
          <a:p>
            <a:endParaRPr lang="ru-RU" sz="1200" dirty="0"/>
          </a:p>
        </p:txBody>
      </p:sp>
      <p:pic>
        <p:nvPicPr>
          <p:cNvPr id="1025" name="Picture 1" descr="C:\Documents and Settings\User\Мои документы\Мои рисунки\г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2071702" cy="1560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>
                <a:solidFill>
                  <a:srgbClr val="3333CC"/>
                </a:solidFill>
                <a:latin typeface="Comic Sans MS" panose="030F0702030302020204" pitchFamily="66" charset="0"/>
              </a:rPr>
              <a:t>Не рекомендуемые фразы для общения: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Comic Sans MS" panose="030F0702030302020204" pitchFamily="66" charset="0"/>
              </a:rPr>
              <a:t>-Я тысячу раз говорил тебе, что…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Comic Sans MS" panose="030F0702030302020204" pitchFamily="66" charset="0"/>
              </a:rPr>
              <a:t>-Сколько раз надо повторять…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Comic Sans MS" panose="030F0702030302020204" pitchFamily="66" charset="0"/>
              </a:rPr>
              <a:t>-О чём ты только думаешь…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Comic Sans MS" panose="030F0702030302020204" pitchFamily="66" charset="0"/>
              </a:rPr>
              <a:t>-Неужели тебе трудно запомнить, что…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Comic Sans MS" panose="030F0702030302020204" pitchFamily="66" charset="0"/>
              </a:rPr>
              <a:t>-Ты становишься…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Comic Sans MS" panose="030F0702030302020204" pitchFamily="66" charset="0"/>
              </a:rPr>
              <a:t>-Ты такой же как,…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Comic Sans MS" panose="030F0702030302020204" pitchFamily="66" charset="0"/>
              </a:rPr>
              <a:t>-Отстань, некогда мне…</a:t>
            </a:r>
          </a:p>
          <a:p>
            <a:pPr eaLnBrk="1" hangingPunct="1">
              <a:buFontTx/>
              <a:buNone/>
            </a:pPr>
            <a:r>
              <a:rPr lang="ru-RU" b="1" smtClean="0">
                <a:latin typeface="Comic Sans MS" panose="030F0702030302020204" pitchFamily="66" charset="0"/>
              </a:rPr>
              <a:t>-Почему Лена(Настя, Вася и т.д.) такая, а ты - нет…</a:t>
            </a:r>
          </a:p>
          <a:p>
            <a:pPr eaLnBrk="1" hangingPunct="1">
              <a:buFontTx/>
              <a:buNone/>
            </a:pPr>
            <a:endParaRPr lang="ru-RU" b="1" smtClean="0">
              <a:latin typeface="Comic Sans MS" panose="030F0702030302020204" pitchFamily="66" charset="0"/>
            </a:endParaRPr>
          </a:p>
        </p:txBody>
      </p:sp>
      <p:pic>
        <p:nvPicPr>
          <p:cNvPr id="9220" name="Picture 4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363" y="4876800"/>
            <a:ext cx="15446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71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4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3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64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28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92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76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480"/>
                            </p:stCondLst>
                            <p:childTnLst>
                              <p:par>
                                <p:cTn id="5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i="1" smtClean="0">
                <a:solidFill>
                  <a:srgbClr val="3333CC"/>
                </a:solidFill>
                <a:latin typeface="Comic Sans MS" panose="030F0702030302020204" pitchFamily="66" charset="0"/>
              </a:rPr>
              <a:t>Рекомендуемые фразы для общения: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Comic Sans MS" panose="030F0702030302020204" pitchFamily="66" charset="0"/>
              </a:rPr>
              <a:t>-Ты у меня умный, красивый(и т.д.).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Comic Sans MS" panose="030F0702030302020204" pitchFamily="66" charset="0"/>
              </a:rPr>
              <a:t>-Как хорошо, что  у меня есть ты.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Comic Sans MS" panose="030F0702030302020204" pitchFamily="66" charset="0"/>
              </a:rPr>
              <a:t>-Ты у меня молодец.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Comic Sans MS" panose="030F0702030302020204" pitchFamily="66" charset="0"/>
              </a:rPr>
              <a:t>-Я тебя очень люблю.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Comic Sans MS" panose="030F0702030302020204" pitchFamily="66" charset="0"/>
              </a:rPr>
              <a:t>-Как хорошо ты это сделал, научи и меня этому.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Comic Sans MS" panose="030F0702030302020204" pitchFamily="66" charset="0"/>
              </a:rPr>
              <a:t>-Спасибо тебе, я тебе очень благодарна.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Comic Sans MS" panose="030F0702030302020204" pitchFamily="66" charset="0"/>
              </a:rPr>
              <a:t>-Если бы не ты, я бы никогда с этим не справился.</a:t>
            </a:r>
          </a:p>
        </p:txBody>
      </p:sp>
      <p:pic>
        <p:nvPicPr>
          <p:cNvPr id="10244" name="Picture 4" descr="KIDS0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00600"/>
            <a:ext cx="2971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94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4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92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48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88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480"/>
                            </p:stCondLst>
                            <p:childTnLst>
                              <p:par>
                                <p:cTn id="5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357166"/>
            <a:ext cx="5838844" cy="5527066"/>
          </a:xfrm>
        </p:spPr>
        <p:txBody>
          <a:bodyPr/>
          <a:lstStyle/>
          <a:p>
            <a:pPr algn="ctr">
              <a:buNone/>
            </a:pPr>
            <a:endParaRPr lang="ru-RU" sz="2800" b="1" i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rgbClr val="00B0F0"/>
                </a:solidFill>
              </a:rPr>
              <a:t>Дорогие родители!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00B0F0"/>
                </a:solidFill>
              </a:rPr>
              <a:t>Давайте вместе будем терпеливыми, спокойными,</a:t>
            </a:r>
          </a:p>
          <a:p>
            <a:pPr algn="ctr">
              <a:buNone/>
            </a:pPr>
            <a:r>
              <a:rPr lang="ru-RU" sz="2800" b="1" i="1" smtClean="0">
                <a:solidFill>
                  <a:srgbClr val="00B0F0"/>
                </a:solidFill>
              </a:rPr>
              <a:t>уверенным</a:t>
            </a:r>
            <a:r>
              <a:rPr lang="ru-RU" sz="2800" b="1" i="1" dirty="0" smtClean="0">
                <a:solidFill>
                  <a:srgbClr val="00B0F0"/>
                </a:solidFill>
              </a:rPr>
              <a:t>, изобретательными и мудрыми!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00B0F0"/>
                </a:solidFill>
              </a:rPr>
              <a:t> Пусть Ваш ребёнок видит и чувствует, что у него есть рядом взрослые, которые его поймут и помогут в этот серьёзный этап в жизни!</a:t>
            </a:r>
            <a:endParaRPr lang="ru-RU" b="1" i="1" dirty="0">
              <a:solidFill>
                <a:srgbClr val="00B0F0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0" y="214290"/>
          <a:ext cx="2171700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CorelDRAW" r:id="rId3" imgW="3750480" imgH="3590280" progId="">
                  <p:embed/>
                </p:oleObj>
              </mc:Choice>
              <mc:Fallback>
                <p:oleObj name="CorelDRAW" r:id="rId3" imgW="3750480" imgH="35902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4290"/>
                        <a:ext cx="2171700" cy="203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286256"/>
            <a:ext cx="1517353" cy="213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3587024"/>
            <a:ext cx="6129321" cy="30494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7030A0"/>
                </a:solidFill>
              </a:rPr>
              <a:t>“От того, как будет чувствовать себя ребёнок, 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7030A0"/>
                </a:solidFill>
              </a:rPr>
              <a:t>поднимаясь на первую ступеньку лестницы познания, 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7030A0"/>
                </a:solidFill>
              </a:rPr>
              <a:t>что он будет переживать, 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7030A0"/>
                </a:solidFill>
              </a:rPr>
              <a:t>зависит весь дальнейший путь к знаниям”. </a:t>
            </a:r>
          </a:p>
          <a:p>
            <a:pPr marL="0" indent="0" algn="r">
              <a:buNone/>
            </a:pPr>
            <a:r>
              <a:rPr lang="ru-RU" b="1" i="1" dirty="0" err="1">
                <a:solidFill>
                  <a:srgbClr val="7030A0"/>
                </a:solidFill>
              </a:rPr>
              <a:t>В.А.Сухомлинский</a:t>
            </a:r>
            <a:r>
              <a:rPr lang="ru-RU" b="1" i="1" dirty="0">
                <a:solidFill>
                  <a:srgbClr val="7030A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38914" name="Picture 2" descr="Уважаемые родители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8119"/>
            <a:ext cx="403244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3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dirty="0" smtClean="0"/>
              <a:t>Начало обучения в школе – один из наиболее сложных и ответственных моментов в жизни детей, как в социально-психологическом и,</a:t>
            </a:r>
          </a:p>
          <a:p>
            <a:pPr>
              <a:buNone/>
            </a:pPr>
            <a:r>
              <a:rPr lang="ru-RU" dirty="0" smtClean="0"/>
              <a:t> так и в физиологическом плане.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00034" y="3143248"/>
            <a:ext cx="3000396" cy="21431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Новые обязанности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500430" y="4214818"/>
            <a:ext cx="3000396" cy="2286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Новые отношения</a:t>
            </a:r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215074" y="2928934"/>
            <a:ext cx="2714644" cy="21431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Новые контакты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Школа ставит перед учеником  ряд задач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642910" y="1714488"/>
            <a:ext cx="4143404" cy="121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связанных с их опытом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714348" y="3214686"/>
            <a:ext cx="4143404" cy="1285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Максимум активности интеллектуальных сил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785786" y="5000636"/>
            <a:ext cx="4214842" cy="1285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Максимум активности</a:t>
            </a:r>
          </a:p>
          <a:p>
            <a:pPr algn="ctr"/>
            <a:r>
              <a:rPr lang="ru-RU" dirty="0" smtClean="0"/>
              <a:t> физических сил</a:t>
            </a:r>
            <a:endParaRPr lang="ru-RU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5429256" y="1714488"/>
            <a:ext cx="857256" cy="45720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86512" y="3429000"/>
            <a:ext cx="257176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утомление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Адаптация (приспособление) к школе происходит не сразу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5-6 недель (до 10-15 октября) иногда затягивается до 9 недель. </a:t>
            </a:r>
          </a:p>
          <a:p>
            <a:r>
              <a:rPr lang="ru-RU" dirty="0" smtClean="0"/>
              <a:t>Длительный процесс</a:t>
            </a:r>
          </a:p>
          <a:p>
            <a:r>
              <a:rPr lang="ru-RU" dirty="0" smtClean="0"/>
              <a:t>Напряжение </a:t>
            </a:r>
            <a:r>
              <a:rPr lang="ru-RU" u="sng" dirty="0" smtClean="0"/>
              <a:t>всех </a:t>
            </a:r>
            <a:r>
              <a:rPr lang="ru-RU" dirty="0" smtClean="0"/>
              <a:t>систем организма</a:t>
            </a:r>
            <a:endParaRPr lang="ru-RU" dirty="0"/>
          </a:p>
        </p:txBody>
      </p:sp>
      <p:pic>
        <p:nvPicPr>
          <p:cNvPr id="19458" name="Picture 2" descr="http://images-partners.google.com/images?q=tbn:X_0z4Up59KPTxM::http://visualrian.ru/storage/PreviewWM/3366/35/336635.jpg?128315788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6125" y="-9639300"/>
            <a:ext cx="990600" cy="1524000"/>
          </a:xfrm>
          <a:prstGeom prst="rect">
            <a:avLst/>
          </a:prstGeom>
          <a:noFill/>
        </p:spPr>
      </p:pic>
      <p:pic>
        <p:nvPicPr>
          <p:cNvPr id="7" name="Picture 3" descr="C:\Documents and Settings\User\Мои документы\Мои рисунки\катя\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4685118"/>
            <a:ext cx="1857380" cy="1934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Период адаптации…что происходит со школьником?!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521497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Низкая работоспособность</a:t>
            </a:r>
          </a:p>
          <a:p>
            <a:r>
              <a:rPr lang="ru-RU" dirty="0" smtClean="0"/>
              <a:t>Высокий уровень напряжения сердечно-сосудистой системы</a:t>
            </a:r>
          </a:p>
          <a:p>
            <a:r>
              <a:rPr lang="ru-RU" dirty="0" smtClean="0"/>
              <a:t>Низкий уровень взаимодействия различных систем в организме</a:t>
            </a:r>
          </a:p>
          <a:p>
            <a:r>
              <a:rPr lang="ru-RU" dirty="0" smtClean="0"/>
              <a:t>Некоторые дети к концу 1 четверти худеют</a:t>
            </a:r>
          </a:p>
          <a:p>
            <a:r>
              <a:rPr lang="ru-RU" dirty="0" smtClean="0"/>
              <a:t>Головные боли</a:t>
            </a:r>
          </a:p>
          <a:p>
            <a:r>
              <a:rPr lang="ru-RU" dirty="0" smtClean="0"/>
              <a:t>Усталость</a:t>
            </a:r>
          </a:p>
          <a:p>
            <a:r>
              <a:rPr lang="ru-RU" dirty="0" smtClean="0"/>
              <a:t>Недомогание</a:t>
            </a:r>
          </a:p>
          <a:p>
            <a:r>
              <a:rPr lang="ru-RU" dirty="0" smtClean="0"/>
              <a:t>Капризность ученика дома</a:t>
            </a:r>
          </a:p>
          <a:p>
            <a:r>
              <a:rPr lang="ru-RU" dirty="0" smtClean="0"/>
              <a:t>Снижение способности к саморегуляции поведения</a:t>
            </a:r>
          </a:p>
          <a:p>
            <a:r>
              <a:rPr lang="ru-RU" dirty="0" smtClean="0"/>
              <a:t>Кривляние</a:t>
            </a:r>
          </a:p>
          <a:p>
            <a:r>
              <a:rPr lang="ru-RU" dirty="0" smtClean="0"/>
              <a:t>Манерность, неестественность поведения</a:t>
            </a:r>
          </a:p>
          <a:p>
            <a:r>
              <a:rPr lang="ru-RU" dirty="0" smtClean="0"/>
              <a:t>Склонность к конфликтам</a:t>
            </a:r>
          </a:p>
          <a:p>
            <a:r>
              <a:rPr lang="ru-RU" dirty="0" smtClean="0"/>
              <a:t>К концу 1 месяца в школе у многих детей наблюдается эмоциональный спад, надоедает рано вставать, сидеть на уроках, могут появится первые трудности в обучении.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1" descr="C:\Documents and Settings\User\Мои документы\Мои рисунки\катя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75142" y="2643181"/>
            <a:ext cx="1583094" cy="2071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благополучной адаптации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Благоприятная динамика работоспособности и её улучшение на протяжение первого полугодия</a:t>
            </a:r>
          </a:p>
          <a:p>
            <a:r>
              <a:rPr lang="ru-RU" dirty="0" smtClean="0"/>
              <a:t>Отсутствие выраженных неблагоприятных изменений показателей здоровья</a:t>
            </a:r>
          </a:p>
          <a:p>
            <a:r>
              <a:rPr lang="ru-RU" dirty="0" smtClean="0"/>
              <a:t>Хорошее усвоение программного материала </a:t>
            </a:r>
            <a:endParaRPr lang="ru-RU" dirty="0"/>
          </a:p>
        </p:txBody>
      </p:sp>
      <p:pic>
        <p:nvPicPr>
          <p:cNvPr id="17412" name="Picture 4" descr="C:\Documents and Settings\User\Мои документы\Мои рисунки\катя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3911884"/>
            <a:ext cx="1538293" cy="2550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Тяжелее адаптируются дети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Неблагоприятно протекал период новорожденности</a:t>
            </a:r>
          </a:p>
          <a:p>
            <a:r>
              <a:rPr lang="ru-RU" dirty="0" smtClean="0"/>
              <a:t>Дети, перенесшие черепно-мозговые травмы</a:t>
            </a:r>
          </a:p>
          <a:p>
            <a:r>
              <a:rPr lang="ru-RU" dirty="0" smtClean="0"/>
              <a:t>Часто и тяжело болеющие</a:t>
            </a:r>
          </a:p>
          <a:p>
            <a:r>
              <a:rPr lang="ru-RU" dirty="0" smtClean="0"/>
              <a:t>Страдающие хроническими заболеваниями</a:t>
            </a:r>
          </a:p>
          <a:p>
            <a:r>
              <a:rPr lang="ru-RU" dirty="0" smtClean="0"/>
              <a:t>Имеющие расстройства нервно-психической сферы.</a:t>
            </a:r>
            <a:endParaRPr lang="ru-RU" dirty="0"/>
          </a:p>
        </p:txBody>
      </p:sp>
      <p:pic>
        <p:nvPicPr>
          <p:cNvPr id="16386" name="Picture 2" descr="C:\Documents and Settings\User\Мои документы\Мои рисунки\катя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9722" y="1142984"/>
            <a:ext cx="1351827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dirty="0" smtClean="0"/>
              <a:t>О РЕЖИМЕ. </a:t>
            </a:r>
          </a:p>
          <a:p>
            <a:pPr>
              <a:buNone/>
            </a:pPr>
            <a:r>
              <a:rPr lang="ru-RU" sz="2400" dirty="0" smtClean="0"/>
              <a:t>15% младших школьников соблюдают  режим. Нерационально организованный режим ведет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2143116"/>
            <a:ext cx="264320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Снижению работоспособности</a:t>
            </a:r>
            <a:endParaRPr lang="ru-RU" sz="2000" b="1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3571876"/>
            <a:ext cx="250033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утомлению</a:t>
            </a:r>
            <a:endParaRPr lang="ru-RU" sz="2400" b="1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5000636"/>
            <a:ext cx="300039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переутомлению</a:t>
            </a:r>
            <a:endParaRPr lang="ru-RU" sz="2400" b="1" i="1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3143240" y="2000240"/>
            <a:ext cx="1000132" cy="45005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>
            <a:off x="4143372" y="2500306"/>
            <a:ext cx="2357454" cy="307183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Состояние ребёнка</a:t>
            </a:r>
          </a:p>
          <a:p>
            <a:pPr algn="ctr"/>
            <a:r>
              <a:rPr lang="ru-RU" sz="2400" b="1" dirty="0" smtClean="0"/>
              <a:t>Здоровье</a:t>
            </a:r>
          </a:p>
          <a:p>
            <a:pPr algn="ctr"/>
            <a:r>
              <a:rPr lang="ru-RU" sz="2400" b="1" dirty="0" smtClean="0"/>
              <a:t>Успехи в учёбе</a:t>
            </a:r>
            <a:endParaRPr lang="ru-RU" sz="2400" b="1" dirty="0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6429388" y="2000240"/>
            <a:ext cx="642942" cy="45720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7072330" y="2000240"/>
            <a:ext cx="2071670" cy="435771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Время на </a:t>
            </a:r>
            <a:r>
              <a:rPr lang="ru-RU" dirty="0" err="1" smtClean="0"/>
              <a:t>домаш</a:t>
            </a:r>
            <a:r>
              <a:rPr lang="ru-RU" dirty="0" smtClean="0"/>
              <a:t>. Задание…поздно ляжет спать…</a:t>
            </a:r>
            <a:endParaRPr lang="ru-RU" dirty="0"/>
          </a:p>
        </p:txBody>
      </p:sp>
      <p:pic>
        <p:nvPicPr>
          <p:cNvPr id="5121" name="Picture 1" descr="C:\Documents and Settings\User\Мои документы\Мои рисунки\ннг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452566" cy="1162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1631</TotalTime>
  <Words>935</Words>
  <Application>Microsoft Office PowerPoint</Application>
  <PresentationFormat>Экран (4:3)</PresentationFormat>
  <Paragraphs>106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Comic Sans MS</vt:lpstr>
      <vt:lpstr>Trebuchet MS</vt:lpstr>
      <vt:lpstr>Wingdings</vt:lpstr>
      <vt:lpstr>Wingdings 2</vt:lpstr>
      <vt:lpstr>Изящная</vt:lpstr>
      <vt:lpstr>CorelDRAW</vt:lpstr>
      <vt:lpstr>Адаптация первоклассников</vt:lpstr>
      <vt:lpstr>Презентация PowerPoint</vt:lpstr>
      <vt:lpstr>Презентация PowerPoint</vt:lpstr>
      <vt:lpstr>Школа ставит перед учеником  ряд задач</vt:lpstr>
      <vt:lpstr>Адаптация (приспособление) к школе происходит не сразу</vt:lpstr>
      <vt:lpstr>Период адаптации…что происходит со школьником?!</vt:lpstr>
      <vt:lpstr>Критерии благополучной адаптации</vt:lpstr>
      <vt:lpstr>Тяжелее адаптируются дети</vt:lpstr>
      <vt:lpstr>Презентация PowerPoint</vt:lpstr>
      <vt:lpstr>Что такое рационально организованный режим дня?!</vt:lpstr>
      <vt:lpstr>Презентация PowerPoint</vt:lpstr>
      <vt:lpstr>Уважаемые родители!  Давайте будем сотрудничать с учителями!</vt:lpstr>
      <vt:lpstr>Презентация PowerPoint</vt:lpstr>
      <vt:lpstr>Презентация PowerPoint</vt:lpstr>
      <vt:lpstr>Презентация PowerPoint</vt:lpstr>
    </vt:vector>
  </TitlesOfParts>
  <Company>Полазненская СОШ №1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первоклассников</dc:title>
  <dc:creator>Брызгалова Ольга Михайловна</dc:creator>
  <cp:lastModifiedBy>admin</cp:lastModifiedBy>
  <cp:revision>86</cp:revision>
  <dcterms:created xsi:type="dcterms:W3CDTF">2010-12-08T07:11:11Z</dcterms:created>
  <dcterms:modified xsi:type="dcterms:W3CDTF">2022-09-13T17:21:20Z</dcterms:modified>
</cp:coreProperties>
</file>