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0"/>
  </p:notesMasterIdLst>
  <p:sldIdLst>
    <p:sldId id="279" r:id="rId4"/>
    <p:sldId id="282" r:id="rId5"/>
    <p:sldId id="280" r:id="rId6"/>
    <p:sldId id="293" r:id="rId7"/>
    <p:sldId id="281" r:id="rId8"/>
    <p:sldId id="301" r:id="rId9"/>
    <p:sldId id="291" r:id="rId10"/>
    <p:sldId id="295" r:id="rId11"/>
    <p:sldId id="285" r:id="rId12"/>
    <p:sldId id="277" r:id="rId13"/>
    <p:sldId id="299" r:id="rId14"/>
    <p:sldId id="300" r:id="rId15"/>
    <p:sldId id="296" r:id="rId16"/>
    <p:sldId id="283" r:id="rId17"/>
    <p:sldId id="274" r:id="rId18"/>
    <p:sldId id="267" r:id="rId19"/>
    <p:sldId id="286" r:id="rId21"/>
    <p:sldId id="297" r:id="rId22"/>
    <p:sldId id="298" r:id="rId23"/>
    <p:sldId id="290" r:id="rId24"/>
    <p:sldId id="289" r:id="rId25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charset="-122"/>
        <a:cs typeface="+mn-cs"/>
      </a:defRPr>
    </a:lvl1pPr>
    <a:lvl2pPr marL="742950" lvl="1" indent="-28575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charset="-122"/>
        <a:cs typeface="+mn-cs"/>
      </a:defRPr>
    </a:lvl2pPr>
    <a:lvl3pPr marL="1143000" lvl="2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charset="-122"/>
        <a:cs typeface="+mn-cs"/>
      </a:defRPr>
    </a:lvl3pPr>
    <a:lvl4pPr marL="1600200" lvl="3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charset="-122"/>
        <a:cs typeface="+mn-cs"/>
      </a:defRPr>
    </a:lvl4pPr>
    <a:lvl5pPr marL="2057400" lvl="4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charset="-122"/>
        <a:cs typeface="+mn-cs"/>
      </a:defRPr>
    </a:lvl5pPr>
    <a:lvl6pPr marL="2286000" lvl="5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charset="-122"/>
        <a:cs typeface="+mn-cs"/>
      </a:defRPr>
    </a:lvl6pPr>
    <a:lvl7pPr marL="2743200" lvl="6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charset="-122"/>
        <a:cs typeface="+mn-cs"/>
      </a:defRPr>
    </a:lvl7pPr>
    <a:lvl8pPr marL="3200400" lvl="7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charset="-122"/>
        <a:cs typeface="+mn-cs"/>
      </a:defRPr>
    </a:lvl8pPr>
    <a:lvl9pPr marL="3657600" lvl="8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/>
    <p:restoredTop sz="94623"/>
  </p:normalViewPr>
  <p:slideViewPr>
    <p:cSldViewPr showGuides="1">
      <p:cViewPr>
        <p:scale>
          <a:sx n="57" d="100"/>
          <a:sy n="57" d="100"/>
        </p:scale>
        <p:origin x="-119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Rectangle 1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44958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44958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44958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x-none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x-non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6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4958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/>
          <p:cNvSpPr>
            <a:spLocks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20" name="Rectangle 2"/>
          <p:cNvSpPr/>
          <p:nvPr>
            <p:ph type="body" idx="1"/>
          </p:nvPr>
        </p:nvSpPr>
        <p:spPr>
          <a:xfrm>
            <a:off x="755650" y="5078413"/>
            <a:ext cx="6048375" cy="4811712"/>
          </a:xfrm>
          <a:ln/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0" tIns="0" rIns="0" bIns="0" anchor="t" anchorCtr="0"/>
          <a:p>
            <a:pPr lvl="0"/>
            <a:endParaRPr lang="ru-RU" altLang="x-none" dirty="0"/>
          </a:p>
        </p:txBody>
      </p:sp>
      <p:sp>
        <p:nvSpPr>
          <p:cNvPr id="3584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4958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ru-RU" altLang="x-none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x-non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75" name="Group 9"/>
          <p:cNvGrpSpPr>
            <a:grpSpLocks noChangeAspect="1"/>
          </p:cNvGrpSpPr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3081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82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83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84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 useBgFill="1">
          <p:nvSpPr>
            <p:cNvPr id="3085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195" name="Group 14"/>
          <p:cNvGrpSpPr>
            <a:grpSpLocks noChangeAspect="1"/>
          </p:cNvGrpSpPr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8201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2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3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4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 useBgFill="1">
          <p:nvSpPr>
            <p:cNvPr id="8205" name="Freeform 1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Freeform 14"/>
          <p:cNvSpPr/>
          <p:nvPr/>
        </p:nvSpPr>
        <p:spPr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4100" name="Freeform 18"/>
          <p:cNvSpPr/>
          <p:nvPr/>
        </p:nvSpPr>
        <p:spPr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4101" name="Freeform 22"/>
          <p:cNvSpPr/>
          <p:nvPr/>
        </p:nvSpPr>
        <p:spPr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4102" name="Freeform 26"/>
          <p:cNvSpPr/>
          <p:nvPr/>
        </p:nvSpPr>
        <p:spPr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 useBgFill="1">
        <p:nvSpPr>
          <p:cNvPr id="4103" name="Freeform 10"/>
          <p:cNvSpPr/>
          <p:nvPr/>
        </p:nvSpPr>
        <p:spPr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23" name="Group 5"/>
          <p:cNvGrpSpPr>
            <a:grpSpLocks noChangeAspect="1"/>
          </p:cNvGrpSpPr>
          <p:nvPr/>
        </p:nvGrpSpPr>
        <p:grpSpPr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5129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30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31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32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 useBgFill="1">
          <p:nvSpPr>
            <p:cNvPr id="5133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2" name="Date Placeholder 1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47" name="Group 23"/>
          <p:cNvGrpSpPr>
            <a:grpSpLocks noChangeAspect="1"/>
          </p:cNvGrpSpPr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153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6154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6155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6156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 useBgFill="1">
          <p:nvSpPr>
            <p:cNvPr id="6157" name="Freeform 2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4"/>
          <p:cNvSpPr>
            <a:spLocks noGrp="1"/>
          </p:cNvSpPr>
          <p:nvPr>
            <p:ph type="dt" sz="half" idx="1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71" name="Group 8"/>
          <p:cNvGrpSpPr>
            <a:grpSpLocks noChangeAspect="1"/>
          </p:cNvGrpSpPr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177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78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79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7180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 useBgFill="1">
          <p:nvSpPr>
            <p:cNvPr id="7181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altLang="x-none" dirty="0"/>
            </a:fld>
            <a:endParaRPr lang="ru-RU" altLang="x-non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4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5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6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 useBgFill="1">
          <p:nvSpPr>
            <p:cNvPr id="1037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x-none" dirty="0"/>
              <a:t>Образец заголовка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x-none" dirty="0"/>
              <a:t>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x-none" dirty="0"/>
              <a:t>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 lvl="0" eaLnBrk="1">
              <a:buNone/>
            </a:pPr>
            <a:fld id="{9A0DB2DC-4C9A-4742-B13C-FB6460FD3503}" type="slidenum">
              <a:rPr lang="ru-RU" altLang="x-none" dirty="0">
                <a:latin typeface="Arial" panose="020B0604020202020204" pitchFamily="34" charset="0"/>
              </a:rPr>
            </a:fld>
            <a:endParaRPr lang="ru-RU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hyperlink" Target="http://www.berdov.com/docs/radikal/bistro-izvlekat-kvadratnie-korni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33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aphorism.ru/2495.s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hyperlink" Target="http://www.ankolpakov.ru/2011/03/04/o-znake-kvadratnogo-kornya/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33321"/>
            <a:ext cx="8208912" cy="1652031"/>
          </a:xfrm>
          <a:gradFill rotWithShape="1">
            <a:gsLst>
              <a:gs pos="28000">
                <a:schemeClr val="dk1">
                  <a:tint val="18000"/>
                  <a:satMod val="120000"/>
                  <a:lumMod val="88000"/>
                </a:schemeClr>
              </a:gs>
              <a:gs pos="100000">
                <a:schemeClr val="dk1">
                  <a:tint val="40000"/>
                  <a:satMod val="100000"/>
                  <a:lumMod val="78000"/>
                </a:schemeClr>
              </a:gs>
            </a:gsLst>
            <a:lin ang="5400000" scaled="0"/>
          </a:gradFill>
          <a:ln>
            <a:solidFill>
              <a:schemeClr val="dk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0000"/>
          </a:bodyPr>
          <a:lstStyle/>
          <a:p>
            <a:pPr marL="64008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5400" b="1" i="0" u="none" strike="noStrike" kern="10" cap="none" spc="0" normalizeH="0" baseline="0" noProof="0" dirty="0" smtClean="0">
                <a:ln w="9360">
                  <a:solidFill>
                    <a:srgbClr val="000000"/>
                  </a:solidFill>
                  <a:miter lim="800000"/>
                </a:ln>
                <a:solidFill>
                  <a:srgbClr val="003366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«Мир удивительных квадратных корней»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313" y="214313"/>
            <a:ext cx="6500813" cy="1214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defTabSz="449580" eaLnBrk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x-none" b="1" dirty="0">
                <a:solidFill>
                  <a:srgbClr val="000000"/>
                </a:solidFill>
                <a:latin typeface="Trebuchet MS" panose="020B0603020202020204" pitchFamily="34" charset="0"/>
              </a:rPr>
              <a:t>ВЕБ—КВЕСТ</a:t>
            </a:r>
            <a:endParaRPr lang="ru-RU" altLang="x-none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 algn="ctr" defTabSz="449580" eaLnBrk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x-none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2292" name="Picture 2" descr="F:\веб-квест\128px-Nuvola_apps_edu_mathematics_blue-p.svg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8525" y="192246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663" y="3141663"/>
            <a:ext cx="3395662" cy="334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850" y="620713"/>
            <a:ext cx="8229600" cy="4389438"/>
          </a:xfrm>
        </p:spPr>
        <p:txBody>
          <a:bodyPr vert="horz" wrap="square" lIns="91440" tIns="45720" rIns="91440" bIns="45720" numCol="1" rtlCol="0" anchor="t" anchorCtr="0" compatLnSpc="1"/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buClr>
                <a:srgbClr val="A7EA52"/>
              </a:buClr>
              <a:buSzPct val="130000"/>
              <a:buFont typeface="Georgia" panose="02040502050405020303" pitchFamily="18" charset="0"/>
              <a:buNone/>
            </a:pPr>
            <a:r>
              <a:rPr lang="ru-RU" altLang="x-none" sz="4800" b="1" i="1" u="sng" dirty="0">
                <a:solidFill>
                  <a:srgbClr val="0D79CA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Определение</a:t>
            </a:r>
            <a:r>
              <a:rPr lang="ru-RU" altLang="x-none" sz="4800" i="1" u="sng" dirty="0">
                <a:solidFill>
                  <a:srgbClr val="0D79CA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ru-RU" altLang="x-none" sz="4800" i="1" dirty="0">
                <a:solidFill>
                  <a:srgbClr val="0D79CA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x-none" sz="4800" i="1" dirty="0">
              <a:solidFill>
                <a:srgbClr val="0D79CA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buClr>
                <a:srgbClr val="A7EA52"/>
              </a:buClr>
              <a:buSzPct val="130000"/>
              <a:buFont typeface="Wingdings 2" panose="05020102010507070707" pitchFamily="18" charset="2"/>
              <a:buChar char=""/>
            </a:pPr>
            <a:r>
              <a:rPr lang="ru-RU" altLang="x-none" sz="4800" i="1" dirty="0">
                <a:latin typeface="Times New Roman" panose="02020603050405020304" pitchFamily="18" charset="0"/>
                <a:cs typeface="Calibri" panose="020F0502020204030204" pitchFamily="34" charset="0"/>
              </a:rPr>
              <a:t>Арифметическим квадратным корнем из числа а называется неотрицательное число в, квадрат которого равен а.</a:t>
            </a:r>
            <a:endParaRPr lang="ru-RU" altLang="x-none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buClr>
                <a:srgbClr val="A7EA52"/>
              </a:buClr>
              <a:buSzPct val="130000"/>
              <a:buFont typeface="Wingdings 2" panose="05020102010507070707" pitchFamily="18" charset="2"/>
              <a:buChar char=""/>
            </a:pPr>
            <a:endParaRPr lang="ru-RU" altLang="x-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Прямоугольник 2"/>
          <p:cNvSpPr/>
          <p:nvPr/>
        </p:nvSpPr>
        <p:spPr>
          <a:xfrm>
            <a:off x="468313" y="677863"/>
            <a:ext cx="8135937" cy="5930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ru-RU" altLang="x-none" sz="3600" b="1" dirty="0">
                <a:solidFill>
                  <a:srgbClr val="FF0000"/>
                </a:solidFill>
                <a:latin typeface="Arial" panose="020B0604020202020204" pitchFamily="34" charset="0"/>
                <a:hlinkClick r:id="rId1"/>
              </a:rPr>
              <a:t>Как быстро извлекать квадратные корни</a:t>
            </a:r>
            <a:endParaRPr lang="ru-RU" altLang="x-none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часто при решении задач мы сталкиваемся с большими числами, из которых надо извлечь квадратный корень. Существует алгоритм, с помощью которого эти корни считаются почти устно.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: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Ограничить искомый корень сверху и снизу числами, кратными 10. Таким образом, мы сократим диапазон поиска до 10 чисел;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Из этих 10 чисел отсеять те, которые точно не могут быть корнями. В результате останутся 1</a:t>
            </a:r>
            <a:r>
              <a:rPr lang="ru-RU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числа;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Возвести эти 1</a:t>
            </a:r>
            <a:r>
              <a:rPr lang="ru-RU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числа в квадрат. То из них, квадрат которого равен исходному числу, и будет корнем.</a:t>
            </a:r>
            <a:endParaRPr lang="ru-RU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применять этот алгоритм на практике, давайте посмотрим на каждый отдельный шаг.</a:t>
            </a:r>
            <a:endParaRPr lang="ru-RU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Прямоугольник 2"/>
          <p:cNvSpPr/>
          <p:nvPr/>
        </p:nvSpPr>
        <p:spPr>
          <a:xfrm>
            <a:off x="490538" y="192088"/>
            <a:ext cx="5233987" cy="138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2400" dirty="0">
                <a:latin typeface="Arial" panose="020B0604020202020204" pitchFamily="34" charset="0"/>
              </a:rPr>
              <a:t>1</a:t>
            </a:r>
            <a:r>
              <a:rPr lang="ru-RU" altLang="x-none" sz="2400" dirty="0">
                <a:latin typeface="Arial" panose="020B0604020202020204" pitchFamily="34" charset="0"/>
              </a:rPr>
              <a:t>.Ограничение корней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2.Отсев заведомо лишних чисел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3.Финальные вычисления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3555" name="Прямоугольник 3"/>
          <p:cNvSpPr/>
          <p:nvPr/>
        </p:nvSpPr>
        <p:spPr>
          <a:xfrm>
            <a:off x="468313" y="1573213"/>
            <a:ext cx="8351837" cy="4900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Примеры вычисления корней</a:t>
            </a:r>
            <a:endParaRPr lang="ru-RU" altLang="x-none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Задача. Вычислите квадратный корень: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 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Для начала выясним, между какими числами лежит число 576: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400 &lt; 576 &lt; 900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20</a:t>
            </a:r>
            <a:r>
              <a:rPr lang="en-US" altLang="x-none" sz="2000" dirty="0">
                <a:latin typeface="Arial" panose="020B0604020202020204" pitchFamily="34" charset="0"/>
              </a:rPr>
              <a:t>^2</a:t>
            </a:r>
            <a:r>
              <a:rPr lang="ru-RU" altLang="x-none" sz="2400" dirty="0">
                <a:latin typeface="Arial" panose="020B0604020202020204" pitchFamily="34" charset="0"/>
              </a:rPr>
              <a:t> &lt; 576 &lt; 30</a:t>
            </a:r>
            <a:r>
              <a:rPr lang="en-US" altLang="x-none" sz="2400" dirty="0">
                <a:latin typeface="Arial" panose="020B0604020202020204" pitchFamily="34" charset="0"/>
              </a:rPr>
              <a:t>^</a:t>
            </a:r>
            <a:r>
              <a:rPr lang="ru-RU" altLang="x-none" sz="2400" dirty="0">
                <a:latin typeface="Arial" panose="020B0604020202020204" pitchFamily="34" charset="0"/>
              </a:rPr>
              <a:t>2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Теперь смотрим на последнюю цифру. Она равна 6. Когда это происходит? Только если корень заканчивается на 4 или 6. Получаем два числа: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24; 26.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Осталось возвести каждое число в квадрат и сравнить с исходным: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24</a:t>
            </a:r>
            <a:r>
              <a:rPr lang="en-US" altLang="x-none" sz="2400" dirty="0">
                <a:latin typeface="Arial" panose="020B0604020202020204" pitchFamily="34" charset="0"/>
              </a:rPr>
              <a:t>^</a:t>
            </a:r>
            <a:r>
              <a:rPr lang="ru-RU" altLang="x-none" sz="2400" dirty="0">
                <a:latin typeface="Arial" panose="020B0604020202020204" pitchFamily="34" charset="0"/>
              </a:rPr>
              <a:t>2 = (20 + 4)2 = 576</a:t>
            </a:r>
            <a:endParaRPr lang="ru-RU" altLang="x-none" sz="2400" dirty="0">
              <a:latin typeface="Arial" panose="020B0604020202020204" pitchFamily="34" charset="0"/>
            </a:endParaRP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8125" y="1843088"/>
            <a:ext cx="20669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C:\Documents and Settings\User\Мои документы\Мои рисунки\Рисунок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-793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404664"/>
            <a:ext cx="5903218" cy="532966"/>
          </a:xfrm>
          <a:prstGeom prst="rect">
            <a:avLst/>
          </a:prstGeom>
          <a:blipFill rotWithShape="1">
            <a:blip r:embed="rId2"/>
            <a:stretch>
              <a:fillRect l="-2066" t="-14773" r="-1033" b="-25000"/>
            </a:stretch>
          </a:blipFill>
        </p:spPr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 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73498" y="355548"/>
            <a:ext cx="2021387" cy="631198"/>
          </a:xfrm>
          <a:prstGeom prst="rect">
            <a:avLst/>
          </a:prstGeom>
          <a:blipFill rotWithShape="1">
            <a:blip r:embed="rId3"/>
            <a:stretch>
              <a:fillRect t="-10577" r="-6627" b="-25000"/>
            </a:stretch>
          </a:blipFill>
        </p:spPr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 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400" y="4077072"/>
            <a:ext cx="8309064" cy="988925"/>
          </a:xfrm>
          <a:prstGeom prst="rect">
            <a:avLst/>
          </a:prstGeom>
          <a:blipFill rotWithShape="1">
            <a:blip r:embed="rId4"/>
            <a:stretch>
              <a:fillRect l="-1834" t="-3704" r="-2641" b="-13580"/>
            </a:stretch>
          </a:blipFill>
        </p:spPr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 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7859" y="964205"/>
            <a:ext cx="5843459" cy="563744"/>
          </a:xfrm>
          <a:prstGeom prst="rect">
            <a:avLst/>
          </a:prstGeom>
          <a:blipFill rotWithShape="1">
            <a:blip r:embed="rId5"/>
            <a:stretch>
              <a:fillRect l="-2086" t="-8602" r="-1147" b="-23656"/>
            </a:stretch>
          </a:blipFill>
        </p:spPr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 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24583" name="Прямоугольник 8"/>
          <p:cNvSpPr/>
          <p:nvPr/>
        </p:nvSpPr>
        <p:spPr>
          <a:xfrm>
            <a:off x="336550" y="1527175"/>
            <a:ext cx="67151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8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4. 3,56… - иррациональное  число</a:t>
            </a:r>
            <a:endParaRPr lang="ru-RU" altLang="x-none" sz="28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84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13" y="2579688"/>
            <a:ext cx="7467600" cy="99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0" y="3257550"/>
            <a:ext cx="2581275" cy="1214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281363"/>
            <a:ext cx="2481263" cy="941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82563" y="5627688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5013" y="5627688"/>
            <a:ext cx="49371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Прямоугольник 15"/>
          <p:cNvSpPr/>
          <p:nvPr/>
        </p:nvSpPr>
        <p:spPr>
          <a:xfrm>
            <a:off x="1209675" y="5243513"/>
            <a:ext cx="366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l-GR" altLang="x-none" sz="2400" b="1" dirty="0">
                <a:latin typeface="Arial" panose="020B0604020202020204" pitchFamily="34" charset="0"/>
              </a:rPr>
              <a:t>Λ</a:t>
            </a:r>
            <a:endParaRPr lang="ru-RU" altLang="x-none" sz="2400" b="1" dirty="0">
              <a:latin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76388" y="5622925"/>
            <a:ext cx="4572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Прямоугольник 19"/>
          <p:cNvSpPr/>
          <p:nvPr/>
        </p:nvSpPr>
        <p:spPr>
          <a:xfrm>
            <a:off x="2082800" y="5254625"/>
            <a:ext cx="36671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l-GR" altLang="x-none" sz="2400" b="1" dirty="0">
                <a:latin typeface="Arial" panose="020B0604020202020204" pitchFamily="34" charset="0"/>
              </a:rPr>
              <a:t>Λ</a:t>
            </a:r>
            <a:endParaRPr lang="ru-RU" altLang="x-none" sz="2400" b="1" dirty="0">
              <a:latin typeface="Arial" panose="020B0604020202020204" pitchFamily="34" charset="0"/>
            </a:endParaRPr>
          </a:p>
        </p:txBody>
      </p:sp>
      <p:sp>
        <p:nvSpPr>
          <p:cNvPr id="24592" name="Прямоугольник 20"/>
          <p:cNvSpPr/>
          <p:nvPr/>
        </p:nvSpPr>
        <p:spPr>
          <a:xfrm>
            <a:off x="2328863" y="5243513"/>
            <a:ext cx="3683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l-GR" altLang="x-none" sz="2400" b="1" dirty="0">
                <a:latin typeface="Arial" panose="020B0604020202020204" pitchFamily="34" charset="0"/>
              </a:rPr>
              <a:t>Λ</a:t>
            </a:r>
            <a:endParaRPr lang="ru-RU" altLang="x-none" sz="2400" b="1" dirty="0">
              <a:latin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673350" y="5597525"/>
            <a:ext cx="463550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Прямоугольник 24"/>
          <p:cNvSpPr/>
          <p:nvPr/>
        </p:nvSpPr>
        <p:spPr>
          <a:xfrm>
            <a:off x="3136900" y="5289550"/>
            <a:ext cx="3365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l-GR" altLang="x-none" sz="2000" b="1" dirty="0">
                <a:solidFill>
                  <a:srgbClr val="0000FF"/>
                </a:solidFill>
                <a:latin typeface="Arial" panose="020B0604020202020204" pitchFamily="34" charset="0"/>
              </a:rPr>
              <a:t>Λ</a:t>
            </a:r>
            <a:endParaRPr lang="el-GR" altLang="x-none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90900" y="5622925"/>
            <a:ext cx="4572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4165" y="2051168"/>
            <a:ext cx="4239333" cy="631198"/>
          </a:xfrm>
          <a:prstGeom prst="rect">
            <a:avLst/>
          </a:prstGeom>
          <a:blipFill rotWithShape="1">
            <a:blip r:embed="rId9"/>
            <a:stretch>
              <a:fillRect t="-10577" b="-25000"/>
            </a:stretch>
          </a:blipFill>
        </p:spPr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 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pic>
        <p:nvPicPr>
          <p:cNvPr id="24597" name="Picture 2" descr="C:\Documents and Settings\User\Мои документы\Мои рисунки\Рисунок1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0875" y="4648200"/>
            <a:ext cx="3932238" cy="2084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476250"/>
            <a:ext cx="4114800" cy="10747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p>
            <a:pPr eaLnBrk="1" hangingPunct="1">
              <a:buNone/>
            </a:pPr>
            <a:r>
              <a:rPr lang="ru-RU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ЛИТЕРАТОРЫ</a:t>
            </a:r>
            <a:endParaRPr lang="ru-RU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500" y="1785938"/>
            <a:ext cx="4786313" cy="4714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математике есть своя красота, как в живописи и поэзии. </a:t>
            </a:r>
            <a:endParaRPr lang="ru-RU" alt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>
              <a:buNone/>
            </a:pPr>
            <a:endParaRPr lang="ru-RU" alt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>
              <a:buNone/>
            </a:pPr>
            <a:r>
              <a:rPr lang="ru-RU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(Н.Е. Жуковский) </a:t>
            </a:r>
            <a:endParaRPr lang="ru-RU" altLang="x-none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774825"/>
            <a:ext cx="3186113" cy="447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Дата 1"/>
          <p:cNvSpPr txBox="1">
            <a:spLocks noGrp="1"/>
          </p:cNvSpPr>
          <p:nvPr>
            <p:ph type="dt" sz="half" idx="14"/>
          </p:nvPr>
        </p:nvSpPr>
        <p:spPr>
          <a:xfrm>
            <a:off x="8748713" y="7677150"/>
            <a:ext cx="2514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21.3.12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3687" y="332656"/>
            <a:ext cx="8713788" cy="4464943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7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Миниатюра, которую разыгрывают ученики.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столом сидит ученик, он в роли учителя математики. К столу прикреплен плакат «Экзамен по математике».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Вбегает ученик.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- Извлекать корни умеешь? –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спрашивает экзаменатор.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Ученик: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- Да. Конечно. Нужно потянуть за стебель растения посильнее, и корень его извлечется из почвы.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- Нет, я имела  в виду другой корень, например, из девяти.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Это будет «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девя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», так как в слове «девять» суффиксом является «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ть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- Ты  меня не совсем понял, я имела  в виду корень квадратный.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- Квадратных корней не бывает. Они бывают мочковатые и стержневые.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- Арифметический квадратный корень из девяти?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- А,  тогда  три, так как три в квадрате равно девяти.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8863" y="5445125"/>
            <a:ext cx="1598612" cy="1220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Прямоугольник 1"/>
          <p:cNvSpPr/>
          <p:nvPr/>
        </p:nvSpPr>
        <p:spPr>
          <a:xfrm>
            <a:off x="323850" y="1268413"/>
            <a:ext cx="7704138" cy="527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ru-RU" altLang="x-none" dirty="0">
              <a:latin typeface="Arial" panose="020B0604020202020204" pitchFamily="34" charset="0"/>
            </a:endParaRPr>
          </a:p>
          <a:p>
            <a:r>
              <a:rPr lang="ru-RU" altLang="x-none" sz="2800" dirty="0">
                <a:latin typeface="Arial" panose="020B0604020202020204" pitchFamily="34" charset="0"/>
                <a:hlinkClick r:id="rId1"/>
              </a:rPr>
              <a:t>Афоризмы</a:t>
            </a:r>
            <a:r>
              <a:rPr lang="ru-RU" altLang="x-none" sz="2800" dirty="0">
                <a:latin typeface="Arial" panose="020B0604020202020204" pitchFamily="34" charset="0"/>
              </a:rPr>
              <a:t> и Цитаты на тему КОРЕНЬ</a:t>
            </a:r>
            <a:endParaRPr lang="ru-RU" altLang="x-none" sz="2800" dirty="0">
              <a:latin typeface="Arial" panose="020B0604020202020204" pitchFamily="34" charset="0"/>
            </a:endParaRPr>
          </a:p>
          <a:p>
            <a:r>
              <a:rPr lang="ru-RU" altLang="x-none" sz="2800" dirty="0">
                <a:latin typeface="Arial" panose="020B0604020202020204" pitchFamily="34" charset="0"/>
              </a:rPr>
              <a:t> </a:t>
            </a:r>
            <a:endParaRPr lang="ru-RU" altLang="x-none" sz="28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Извлечение квадратного корня- ночной кошмар стоматолога. (Елена Сиренка / КОРЕНЬ , ЗУБНЫЕ ВРАЧИ) 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Нонсенс: с такими еврейскими корнями - и без зубов! (Гарри Симанович / КОРЕНЬ )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Не находишь истину в корне, ищи её в ветках. (Гарри Симанович / ПРАВДА , КОРЕНЬ) </a:t>
            </a:r>
            <a:endParaRPr lang="ru-RU" altLang="x-none" sz="2400" dirty="0">
              <a:latin typeface="Arial" panose="020B0604020202020204" pitchFamily="34" charset="0"/>
            </a:endParaRPr>
          </a:p>
          <a:p>
            <a:endParaRPr lang="ru-RU" altLang="x-none" sz="2400" dirty="0">
              <a:latin typeface="Arial" panose="020B0604020202020204" pitchFamily="34" charset="0"/>
            </a:endParaRPr>
          </a:p>
          <a:p>
            <a:r>
              <a:rPr lang="ru-RU" altLang="x-none" sz="2400" dirty="0">
                <a:latin typeface="Arial" panose="020B0604020202020204" pitchFamily="34" charset="0"/>
              </a:rPr>
              <a:t>БЕДность и БЕДа растут из одного корня. (Сергей Федин / БЕДНОСТЬ , БЕДА, КОРЕНЬ) </a:t>
            </a:r>
            <a:endParaRPr lang="ru-RU" altLang="x-none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p>
            <a:pPr eaLnBrk="1" hangingPunct="1">
              <a:buNone/>
            </a:pPr>
            <a:r>
              <a:rPr lang="ru-RU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endParaRPr lang="ru-RU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75" y="1500188"/>
            <a:ext cx="3643313" cy="50720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уже затем учить надо, что она ум в порядок приводит. </a:t>
            </a:r>
            <a:endParaRPr lang="ru-RU" altLang="x-none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>
              <a:buNone/>
            </a:pPr>
            <a:endParaRPr lang="ru-RU" altLang="x-none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>
              <a:buNone/>
            </a:pPr>
            <a:r>
              <a:rPr lang="ru-RU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(М.В. Ломоносов)</a:t>
            </a:r>
            <a:endParaRPr lang="ru-RU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1785938"/>
            <a:ext cx="4551362" cy="442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C:\Documents and Settings\User\Мои документы\Мои рисунки\Рисунок3.jpg"/>
          <p:cNvPicPr>
            <a:picLocks noGrp="1" noChangeAspect="1"/>
          </p:cNvPicPr>
          <p:nvPr>
            <p:ph sz="quarter" idx="13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9699" name="Прямоугольник 3"/>
          <p:cNvSpPr/>
          <p:nvPr/>
        </p:nvSpPr>
        <p:spPr>
          <a:xfrm>
            <a:off x="2363788" y="284163"/>
            <a:ext cx="6146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С какой скоростью должна лететь ракета, чтобы оторваться от земли  можно найти по формуле:</a:t>
            </a:r>
            <a:endParaRPr lang="ru-RU" altLang="x-none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88" y="692150"/>
            <a:ext cx="2468562" cy="107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88" y="1484313"/>
            <a:ext cx="493712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2" name="Прямоугольник 4"/>
          <p:cNvSpPr/>
          <p:nvPr/>
        </p:nvSpPr>
        <p:spPr>
          <a:xfrm>
            <a:off x="2857500" y="1581150"/>
            <a:ext cx="26606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скорость ракеты</a:t>
            </a:r>
            <a:endParaRPr lang="ru-RU" altLang="x-none" sz="2400" dirty="0">
              <a:latin typeface="Arial" panose="020B0604020202020204" pitchFamily="34" charset="0"/>
            </a:endParaRPr>
          </a:p>
        </p:txBody>
      </p:sp>
      <p:pic>
        <p:nvPicPr>
          <p:cNvPr id="2970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0" y="2314575"/>
            <a:ext cx="530225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4" name="Прямоугольник 5"/>
          <p:cNvSpPr/>
          <p:nvPr/>
        </p:nvSpPr>
        <p:spPr>
          <a:xfrm>
            <a:off x="2857500" y="2320925"/>
            <a:ext cx="49418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ускорение свободного падения</a:t>
            </a:r>
            <a:endParaRPr lang="ru-RU" altLang="x-none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5" name="Прямоугольник 6"/>
          <p:cNvSpPr/>
          <p:nvPr/>
        </p:nvSpPr>
        <p:spPr>
          <a:xfrm>
            <a:off x="5951538" y="1384300"/>
            <a:ext cx="3011487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x-non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</a:t>
            </a:r>
            <a:r>
              <a:rPr lang="en-US" altLang="x-none" b="1" dirty="0">
                <a:solidFill>
                  <a:srgbClr val="7030A0"/>
                </a:solidFill>
                <a:latin typeface="Comic Sans MS" panose="030F0702030302020204" pitchFamily="66" charset="0"/>
              </a:rPr>
              <a:t>-</a:t>
            </a:r>
            <a:r>
              <a:rPr lang="ru-RU" altLang="x-none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радиус земного</a:t>
            </a:r>
            <a:endParaRPr lang="ru-RU" altLang="x-none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altLang="x-none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шара</a:t>
            </a:r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9706" name="Прямоугольник 7"/>
          <p:cNvSpPr/>
          <p:nvPr/>
        </p:nvSpPr>
        <p:spPr>
          <a:xfrm>
            <a:off x="850900" y="3105150"/>
            <a:ext cx="76596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При определении первой космической скорости </a:t>
            </a:r>
            <a:endParaRPr lang="ru-RU" altLang="x-none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" y="3779838"/>
            <a:ext cx="2365375" cy="1195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8" name="Прямоугольник 8"/>
          <p:cNvSpPr/>
          <p:nvPr/>
        </p:nvSpPr>
        <p:spPr>
          <a:xfrm>
            <a:off x="2489200" y="5133975"/>
            <a:ext cx="567848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G-гравитационная постоянная</a:t>
            </a:r>
            <a:r>
              <a:rPr lang="ru-RU" altLang="x-none" sz="2400" b="1" dirty="0">
                <a:latin typeface="Comic Sans MS" panose="030F0702030302020204" pitchFamily="66" charset="0"/>
              </a:rPr>
              <a:t>; </a:t>
            </a:r>
            <a:endParaRPr lang="ru-RU" altLang="x-none" sz="2400" b="1" dirty="0">
              <a:latin typeface="Comic Sans MS" panose="030F0702030302020204" pitchFamily="66" charset="0"/>
            </a:endParaRPr>
          </a:p>
          <a:p>
            <a:r>
              <a:rPr lang="ru-RU" altLang="x-none" sz="2400" b="1" dirty="0">
                <a:latin typeface="Comic Sans MS" panose="030F0702030302020204" pitchFamily="66" charset="0"/>
              </a:rPr>
              <a:t>  </a:t>
            </a:r>
            <a:r>
              <a:rPr lang="ru-RU" altLang="x-none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M-масса Земли;</a:t>
            </a:r>
            <a:r>
              <a:rPr lang="ru-RU" altLang="x-none" sz="2400" b="1" dirty="0">
                <a:latin typeface="Comic Sans MS" panose="030F0702030302020204" pitchFamily="66" charset="0"/>
              </a:rPr>
              <a:t> </a:t>
            </a:r>
            <a:endParaRPr lang="ru-RU" altLang="x-none" sz="2400" b="1" dirty="0">
              <a:latin typeface="Comic Sans MS" panose="030F0702030302020204" pitchFamily="66" charset="0"/>
            </a:endParaRPr>
          </a:p>
          <a:p>
            <a:r>
              <a:rPr lang="ru-RU" altLang="x-none" sz="2400" b="1" dirty="0">
                <a:latin typeface="Comic Sans MS" panose="030F0702030302020204" pitchFamily="66" charset="0"/>
              </a:rPr>
              <a:t> </a:t>
            </a:r>
            <a:r>
              <a:rPr lang="ru-RU" altLang="x-none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R-радиус Земли</a:t>
            </a:r>
            <a:r>
              <a:rPr lang="ru-RU" altLang="x-none" sz="2400" b="1" dirty="0">
                <a:latin typeface="Comic Sans MS" panose="030F0702030302020204" pitchFamily="66" charset="0"/>
              </a:rPr>
              <a:t>.</a:t>
            </a:r>
            <a:endParaRPr lang="ru-RU" altLang="x-none" sz="2400" b="1" dirty="0">
              <a:latin typeface="Comic Sans MS" panose="030F0702030302020204" pitchFamily="66" charset="0"/>
            </a:endParaRPr>
          </a:p>
        </p:txBody>
      </p:sp>
      <p:pic>
        <p:nvPicPr>
          <p:cNvPr id="29709" name="Picture 2" descr="C:\Documents and Settings\User\Мои документы\Мои рисунки\Рисунок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38" y="325438"/>
            <a:ext cx="1828800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0" name="Picture 3" descr="C:\Documents and Settings\User\Мои документы\Мои рисунки\Рисунок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525" y="4076700"/>
            <a:ext cx="1714500" cy="2274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Прямоугольник 3"/>
          <p:cNvSpPr/>
          <p:nvPr/>
        </p:nvSpPr>
        <p:spPr>
          <a:xfrm>
            <a:off x="2270125" y="549275"/>
            <a:ext cx="640556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При  броуновском движении средняя квадратичная скорость молекул газа находится по формуле</a:t>
            </a:r>
            <a:endParaRPr lang="ru-RU" altLang="x-none" sz="24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3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2225" y="1149350"/>
            <a:ext cx="3084513" cy="148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2795588"/>
            <a:ext cx="345598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338" y="4292600"/>
            <a:ext cx="3670300" cy="104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2" descr="C:\Documents and Settings\User\Мои документы\Мои рисунки\Рисунок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38" y="344488"/>
            <a:ext cx="160972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" descr="C:\Documents and Settings\User\Мои документы\Мои рисунки\Рисунок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63" y="2924175"/>
            <a:ext cx="2878137" cy="1731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«Квадратные корни»</a:t>
            </a: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638" y="2565400"/>
            <a:ext cx="6627812" cy="391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030288"/>
            <a:ext cx="4067175" cy="153511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 мне – и я забуду,</a:t>
            </a:r>
            <a:br>
              <a:rPr lang="ru-RU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мне – и я запомню,</a:t>
            </a:r>
            <a:br>
              <a:rPr lang="ru-RU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Вовлеки меня – и я пойму.</a:t>
            </a:r>
            <a:endParaRPr lang="ru-RU" alt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>
              <a:buNone/>
            </a:pPr>
            <a:endParaRPr lang="ru-RU" alt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>
              <a:buNone/>
            </a:pPr>
            <a:r>
              <a:rPr lang="ru-RU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китайская мудрость</a:t>
            </a:r>
            <a:r>
              <a:rPr lang="ru-RU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x-none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115300" cy="785813"/>
          </a:xfr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p>
            <a:pPr eaLnBrk="1" hangingPunct="1">
              <a:buNone/>
            </a:pPr>
            <a:r>
              <a:rPr lang="ru-RU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47" name="Picture 4" descr="http://nsa25.casimages.com/img/2011/04/20/11042005250223858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4649788"/>
            <a:ext cx="230505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8900" y="1204913"/>
            <a:ext cx="3571875" cy="2214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defTabSz="449580" eaLnBrk="1">
              <a:buNone/>
              <a:tabLst>
                <a:tab pos="3505200" algn="l"/>
              </a:tabLst>
            </a:pPr>
            <a:r>
              <a:rPr lang="ru-RU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Считай несчастным тот день или тот час, в который ты не усвоил ничего нового и </a:t>
            </a:r>
            <a:endParaRPr lang="ru-RU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49580" eaLnBrk="0">
              <a:buNone/>
              <a:tabLst>
                <a:tab pos="3505200" algn="l"/>
              </a:tabLst>
            </a:pPr>
            <a:r>
              <a:rPr lang="ru-RU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прибавил к своему образованию»</a:t>
            </a:r>
            <a:endParaRPr lang="ru-RU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49580" eaLnBrk="0">
              <a:buNone/>
              <a:tabLst>
                <a:tab pos="3505200" algn="l"/>
              </a:tabLst>
            </a:pPr>
            <a:r>
              <a:rPr lang="ru-RU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 А. Коменский.</a:t>
            </a:r>
            <a:endParaRPr lang="ru-RU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eaLnBrk="1">
              <a:buNone/>
              <a:tabLst>
                <a:tab pos="3505200" algn="l"/>
              </a:tabLst>
            </a:pPr>
            <a:endParaRPr lang="ru-RU" altLang="x-none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0775" y="1268413"/>
            <a:ext cx="5286375" cy="53054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Чемодан – всё, что пригодится в дальнейшем</a:t>
            </a:r>
            <a:r>
              <a:rPr lang="ru-RU" altLang="x-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r>
              <a:rPr lang="ru-RU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Мясорубка – информацию переработаю</a:t>
            </a:r>
            <a:r>
              <a:rPr lang="ru-RU" altLang="x-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r>
              <a:rPr lang="ru-RU" altLang="x-none" dirty="0">
                <a:latin typeface="Arial" panose="020B0604020202020204" pitchFamily="34" charset="0"/>
                <a:cs typeface="Arial" panose="020B0604020202020204" pitchFamily="34" charset="0"/>
              </a:rPr>
              <a:t>                        </a:t>
            </a: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>
              <a:buNone/>
            </a:pPr>
            <a:r>
              <a:rPr lang="ru-RU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Корзина – всё выброшу</a:t>
            </a:r>
            <a:r>
              <a:rPr lang="ru-RU" altLang="x-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>
              <a:buNone/>
            </a:pPr>
            <a:endParaRPr lang="ru-RU" altLang="x-none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31750" name="Rectangle 1"/>
          <p:cNvSpPr/>
          <p:nvPr/>
        </p:nvSpPr>
        <p:spPr>
          <a:xfrm>
            <a:off x="0" y="0"/>
            <a:ext cx="312738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defTabSz="914400" eaLnBrk="0">
              <a:lnSpc>
                <a:spcPct val="100000"/>
              </a:lnSpc>
              <a:buClrTx/>
              <a:buSzTx/>
              <a:buFontTx/>
            </a:pPr>
            <a:r>
              <a:rPr lang="ru-RU" altLang="x-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x-none" sz="3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1" name="AutoShape 2" descr="https://lh6.googleusercontent.com/xKjSx6W2t0C2_D2QfT_TvOfgOdqJUNBlA0fcmfkBI07hneZQ-tzX6FVdYTzeQSFbAlUI5cEsu7_qnUNvhtO_CUVkC34UtxDtGhQXoHv-oEpu3NNEFvkK0WETD_cSFFUM7eM"/>
          <p:cNvSpPr>
            <a:spLocks noChangeAspect="1"/>
          </p:cNvSpPr>
          <p:nvPr/>
        </p:nvSpPr>
        <p:spPr>
          <a:xfrm>
            <a:off x="155575" y="-481012"/>
            <a:ext cx="314325" cy="4953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31752" name="AutoShape 3" descr="https://lh3.googleusercontent.com/or1L0KO6ft6bhFPul1PD1dkUinBFvnBWLh4hyNUzxcv6sPorox6gxhOClI_OCVXxzNf31CLbDr_p0h2KHA4Rv5MWg2iF-p_gN2woR9H2dgKshGCUZwQ3ZFURHvX9tyOFrIY"/>
          <p:cNvSpPr>
            <a:spLocks noChangeAspect="1"/>
          </p:cNvSpPr>
          <p:nvPr/>
        </p:nvSpPr>
        <p:spPr>
          <a:xfrm>
            <a:off x="201613" y="266700"/>
            <a:ext cx="390525" cy="466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x-none" dirty="0">
              <a:latin typeface="Arial" panose="020B0604020202020204" pitchFamily="34" charset="0"/>
            </a:endParaRPr>
          </a:p>
        </p:txBody>
      </p:sp>
      <p:pic>
        <p:nvPicPr>
          <p:cNvPr id="31753" name="Picture 5" descr="http://kot-r.ru/image/aHR0cDovL21vbHRpLXRkLnJ1L2dlbmVyaWMvY2F0YWxvZy9hbGwvODc2X2ltYWdlLmpwZw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3" y="1782763"/>
            <a:ext cx="1651000" cy="105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7" descr="http://im5-tub-ru.yandex.net/i?id=33111389-05-72&amp;n=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3368675"/>
            <a:ext cx="1689100" cy="161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9" descr="http://im3-tub-ru.yandex.net/i?id=218963627-10-72&amp;n=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13" y="5013325"/>
            <a:ext cx="1651000" cy="1455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TextBox 2"/>
          <p:cNvSpPr txBox="1"/>
          <p:nvPr/>
        </p:nvSpPr>
        <p:spPr>
          <a:xfrm>
            <a:off x="20638" y="3419475"/>
            <a:ext cx="3709987" cy="11223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 участники ВЕБ-квеста!</a:t>
            </a:r>
            <a:endParaRPr lang="ru-RU" altLang="x-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Подумайте, куда  бы вы положили </a:t>
            </a:r>
            <a:endParaRPr lang="ru-RU" altLang="x-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информацию, </a:t>
            </a:r>
            <a:endParaRPr lang="ru-RU" altLang="x-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x-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 сейчас получили.</a:t>
            </a:r>
            <a:endParaRPr lang="ru-RU" altLang="x-none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рямоугольник 2"/>
          <p:cNvSpPr/>
          <p:nvPr/>
        </p:nvSpPr>
        <p:spPr>
          <a:xfrm>
            <a:off x="534988" y="1339850"/>
            <a:ext cx="8143875" cy="2857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defTabSz="449580" eaLnBrk="1">
              <a:buNone/>
              <a:tabLst>
                <a:tab pos="3343275" algn="l"/>
              </a:tabLst>
            </a:pPr>
            <a:endParaRPr lang="ru-RU" altLang="x-none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eaLnBrk="1">
              <a:buNone/>
              <a:tabLst>
                <a:tab pos="3343275" algn="l"/>
              </a:tabLst>
            </a:pPr>
            <a:r>
              <a:rPr lang="ru-RU" altLang="x-none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остановки нет причин,</a:t>
            </a:r>
            <a:endParaRPr lang="ru-RU" altLang="x-none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eaLnBrk="0">
              <a:buNone/>
              <a:tabLst>
                <a:tab pos="3343275" algn="l"/>
              </a:tabLst>
            </a:pPr>
            <a:r>
              <a:rPr lang="ru-RU" altLang="x-none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 скользя.</a:t>
            </a:r>
            <a:endParaRPr lang="ru-RU" altLang="x-none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eaLnBrk="0">
              <a:buNone/>
              <a:tabLst>
                <a:tab pos="3343275" algn="l"/>
              </a:tabLst>
            </a:pPr>
            <a:r>
              <a:rPr lang="ru-RU" altLang="x-none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мире нет таких вершин,</a:t>
            </a:r>
            <a:endParaRPr lang="ru-RU" altLang="x-none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eaLnBrk="0">
              <a:buNone/>
              <a:tabLst>
                <a:tab pos="3343275" algn="l"/>
              </a:tabLst>
            </a:pPr>
            <a:r>
              <a:rPr lang="ru-RU" altLang="x-none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взять нельзя!»</a:t>
            </a:r>
            <a:endParaRPr lang="ru-RU" altLang="x-none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eaLnBrk="0">
              <a:buNone/>
              <a:tabLst>
                <a:tab pos="3343275" algn="l"/>
              </a:tabLst>
            </a:pPr>
            <a:r>
              <a:rPr lang="ru-RU" altLang="x-none" sz="2800" dirty="0">
                <a:solidFill>
                  <a:srgbClr val="7030A0"/>
                </a:solidFill>
                <a:latin typeface="Candara" panose="020E0502030303020204" pitchFamily="34" charset="0"/>
              </a:rPr>
              <a:t>(В. Высоцкий)</a:t>
            </a:r>
            <a:endParaRPr lang="ru-RU" altLang="x-none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eaLnBrk="1">
              <a:buNone/>
              <a:tabLst>
                <a:tab pos="3343275" algn="l"/>
              </a:tabLst>
            </a:pPr>
            <a:endParaRPr lang="ru-RU" altLang="x-none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428625" y="214313"/>
            <a:ext cx="4000500" cy="785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2800" b="1" dirty="0">
                <a:latin typeface="Trebuchet MS" panose="020B0603020202020204" pitchFamily="34" charset="0"/>
              </a:rPr>
              <a:t>Введение</a:t>
            </a:r>
            <a:endParaRPr lang="ru-RU" altLang="x-none" sz="2800" b="1" dirty="0">
              <a:latin typeface="Trebuchet MS" panose="020B0603020202020204" pitchFamily="34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163" y="282575"/>
            <a:ext cx="3267075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43000" y="3571875"/>
            <a:ext cx="6572250" cy="3071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участники ВЕБ – Квеста,  мы приглашаем вас совершить  путешествие  в мир «Квадратных корней». </a:t>
            </a:r>
            <a:endParaRPr lang="ru-RU" altLang="x-none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>
              <a:buNone/>
            </a:pPr>
            <a:r>
              <a:rPr lang="ru-RU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удивительное путешествие в мир математики, в мир далекого прошлого , настоящего и будущего. </a:t>
            </a:r>
            <a:endParaRPr lang="ru-RU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1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484313"/>
            <a:ext cx="1354138" cy="1322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C:\Documents and Settings\User\Мои документы\Мои рисунки\Рисунок3.jpg"/>
          <p:cNvPicPr>
            <a:picLocks noGrp="1" noChangeAspect="1"/>
          </p:cNvPicPr>
          <p:nvPr>
            <p:ph sz="quarter" idx="13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15888"/>
            <a:ext cx="9144000" cy="6742112"/>
          </a:xfrm>
          <a:ln/>
        </p:spPr>
      </p:pic>
      <p:sp>
        <p:nvSpPr>
          <p:cNvPr id="5" name="Прямоугольник 4"/>
          <p:cNvSpPr/>
          <p:nvPr/>
        </p:nvSpPr>
        <p:spPr>
          <a:xfrm>
            <a:off x="551905" y="980728"/>
            <a:ext cx="8497391" cy="4557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«Математика  - это  широкий  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чудесный  пейзаж,  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открытый  перед  всеми,  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для  кого   мышление  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составляет  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величайшую  радость».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  </a:t>
            </a:r>
            <a:r>
              <a:rPr kumimoji="0" lang="ru-RU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С.  Коваль</a:t>
            </a:r>
            <a:r>
              <a:rPr kumimoji="0" lang="ru-RU" sz="48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. </a:t>
            </a:r>
            <a:endParaRPr kumimoji="0" lang="ru-RU" sz="48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pic>
        <p:nvPicPr>
          <p:cNvPr id="15364" name="Picture 2" descr="C:\Documents and Settings\User\Мои документы\Мои рисунки\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648200"/>
            <a:ext cx="2305050" cy="2309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3" descr="C:\Documents and Settings\User\Мои документы\Мои рисунки\Рисунок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4910138"/>
            <a:ext cx="2305050" cy="1785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214313"/>
            <a:ext cx="207168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endParaRPr lang="ru-RU" altLang="x-none"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71938" y="214313"/>
            <a:ext cx="3071813" cy="12144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ИСТОРИКИ</a:t>
            </a:r>
            <a:endParaRPr lang="ru-RU" altLang="x-none"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0" y="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263" y="2413000"/>
            <a:ext cx="1430337" cy="1379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5143500"/>
            <a:ext cx="22098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Овал 9"/>
          <p:cNvSpPr/>
          <p:nvPr/>
        </p:nvSpPr>
        <p:spPr>
          <a:xfrm>
            <a:off x="4071938" y="2249488"/>
            <a:ext cx="3357563" cy="14303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ru-RU" altLang="x-none"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4313" y="3714750"/>
            <a:ext cx="3214688" cy="1357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ЛИТЕРАТОРЫ</a:t>
            </a:r>
            <a:endParaRPr lang="ru-RU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571750" y="214313"/>
            <a:ext cx="1357313" cy="5000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711095">
            <a:off x="2419350" y="1525588"/>
            <a:ext cx="2019300" cy="29368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071563" y="1214438"/>
            <a:ext cx="428625" cy="22145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808413" y="3714750"/>
            <a:ext cx="3357563" cy="14287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endParaRPr lang="ru-RU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488" y="4724400"/>
            <a:ext cx="1903412" cy="185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Стрелка вправо 15"/>
          <p:cNvSpPr/>
          <p:nvPr/>
        </p:nvSpPr>
        <p:spPr>
          <a:xfrm rot="3367395">
            <a:off x="2113756" y="2724944"/>
            <a:ext cx="2019300" cy="29368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2530054" cy="766415"/>
          </a:xfrm>
          <a:gradFill rotWithShape="1">
            <a:gsLst>
              <a:gs pos="28000">
                <a:schemeClr val="accent3">
                  <a:tint val="18000"/>
                  <a:satMod val="120000"/>
                  <a:lumMod val="88000"/>
                </a:schemeClr>
              </a:gs>
              <a:gs pos="100000">
                <a:schemeClr val="accent3">
                  <a:tint val="40000"/>
                  <a:satMod val="100000"/>
                  <a:lumMod val="78000"/>
                </a:schemeClr>
              </a:gs>
            </a:gsLst>
            <a:lin ang="5400000" scaled="0"/>
          </a:gradFill>
          <a:ln>
            <a:solidFill>
              <a:schemeClr val="accent3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0000"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ИСТОРИКИ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11" name="Picture 2" descr="http://im8-tub-ru.yandex.net/i?id=81369596-49-72&amp;n=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2000250"/>
            <a:ext cx="4683125" cy="420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Прямоугольник 4"/>
          <p:cNvSpPr/>
          <p:nvPr/>
        </p:nvSpPr>
        <p:spPr>
          <a:xfrm>
            <a:off x="5429250" y="2143125"/>
            <a:ext cx="3429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ru-RU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"ВСЕ ЕСТЬ ЧИСЛО»</a:t>
            </a:r>
            <a:endParaRPr lang="ru-RU" alt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Пифагорейцы</a:t>
            </a:r>
            <a:endParaRPr lang="ru-RU" altLang="x-non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1"/>
          <p:cNvSpPr>
            <a:spLocks noGrp="1" noChangeArrowheads="1"/>
          </p:cNvSpPr>
          <p:nvPr>
            <p:ph sz="quarter" idx="13"/>
          </p:nvPr>
        </p:nvSpPr>
        <p:spPr>
          <a:xfrm>
            <a:off x="292100" y="912813"/>
            <a:ext cx="8218488" cy="3470275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defRPr/>
            </a:pP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История современного обозначения корня, а также самого названия 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«корень»</a:t>
            </a: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древних времён в уравнениях, как правило, фигурировали как неизвестное, так и его степени, т.е. неизвестное являлось основой возникающих соотношений.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Индийцы называли его 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«мула»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– корень (дерева), основание, начало;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арабы – 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«джузр» – 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корень, основание квадрата.  Арабские учёные представляли себе квадрат числа вырастающим из корня – как растение.</a:t>
            </a:r>
            <a:endParaRPr kumimoji="0" 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im3-tub.yandex.net/i?id=25839122&amp;tov=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4437063"/>
            <a:ext cx="2700337" cy="211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4000" y="5135563"/>
            <a:ext cx="1144588" cy="1046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7"/>
          <p:cNvSpPr/>
          <p:nvPr/>
        </p:nvSpPr>
        <p:spPr>
          <a:xfrm>
            <a:off x="900113" y="306388"/>
            <a:ext cx="7004050" cy="606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3600" b="1" dirty="0">
                <a:solidFill>
                  <a:schemeClr val="tx2"/>
                </a:solidFill>
                <a:latin typeface="Arial" panose="020B0604020202020204" pitchFamily="34" charset="0"/>
                <a:hlinkClick r:id="rId3"/>
              </a:rPr>
              <a:t>История</a:t>
            </a:r>
            <a:r>
              <a:rPr lang="ru-RU" altLang="x-none" sz="3600" b="1" dirty="0">
                <a:solidFill>
                  <a:schemeClr val="tx2"/>
                </a:solidFill>
                <a:latin typeface="Arial" panose="020B0604020202020204" pitchFamily="34" charset="0"/>
              </a:rPr>
              <a:t> квадратного корня</a:t>
            </a:r>
            <a:r>
              <a:rPr lang="ru-RU" altLang="x-none" sz="28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ru-RU" altLang="x-none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Прямоугольник 1"/>
          <p:cNvSpPr/>
          <p:nvPr/>
        </p:nvSpPr>
        <p:spPr>
          <a:xfrm>
            <a:off x="3059113" y="4352925"/>
            <a:ext cx="5292725" cy="215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 dirty="0">
                <a:solidFill>
                  <a:srgbClr val="7030A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Европейцы перевели его на латынь как «radix» - «корень». Так возник математический термин «радикал». С этим названием связан и привычный нам значок корня </a:t>
            </a:r>
            <a:endParaRPr lang="ru-RU" altLang="x-none" sz="2400" b="1" dirty="0">
              <a:solidFill>
                <a:srgbClr val="7030A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C:\Documents and Settings\User\Мои документы\Мои рисунки\Рисунок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Прямоугольник 3"/>
          <p:cNvSpPr/>
          <p:nvPr/>
        </p:nvSpPr>
        <p:spPr>
          <a:xfrm>
            <a:off x="360363" y="227013"/>
            <a:ext cx="6696075" cy="1466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 протяжении нескольких веков математики вслед за Леонардо Пизанским квадратный корень обозначали </a:t>
            </a:r>
            <a:r>
              <a:rPr lang="en-US" altLang="x-non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  <a:r>
              <a:rPr lang="ru-RU" altLang="x-non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х(сокращение от слова radix). </a:t>
            </a:r>
            <a:endParaRPr lang="ru-RU" altLang="x-none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0" name="Прямоугольник 4"/>
          <p:cNvSpPr/>
          <p:nvPr/>
        </p:nvSpPr>
        <p:spPr>
          <a:xfrm>
            <a:off x="114300" y="1784350"/>
            <a:ext cx="7086600" cy="436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x-non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Постепенно </a:t>
            </a:r>
            <a:r>
              <a:rPr lang="en-US" altLang="x-non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</a:t>
            </a:r>
            <a:r>
              <a:rPr lang="ru-RU" altLang="x-non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х превратилось в строчную r. </a:t>
            </a:r>
            <a:endParaRPr lang="ru-RU" altLang="x-none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1" name="Прямоугольник 5"/>
          <p:cNvSpPr/>
          <p:nvPr/>
        </p:nvSpPr>
        <p:spPr>
          <a:xfrm>
            <a:off x="120650" y="2187575"/>
            <a:ext cx="8424863" cy="1809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В книге по алгебре Кристофа Рудольфа – первом руководстве подобного рода, написанном на немецком языке (1525г.),- вместо r используется значок √. Этот символ уже похож на тот, которым пользуемся и мы. </a:t>
            </a:r>
            <a:endParaRPr lang="ru-RU" altLang="x-none" sz="24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2" name="Прямоугольник 6"/>
          <p:cNvSpPr/>
          <p:nvPr/>
        </p:nvSpPr>
        <p:spPr>
          <a:xfrm>
            <a:off x="381000" y="5176838"/>
            <a:ext cx="5575300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А горизонтальную черту над выражением под радикалом ввёл в 1637г.  Рене Декарт. </a:t>
            </a:r>
            <a:endParaRPr lang="ru-RU" altLang="x-none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3" name="Прямоугольник 9"/>
          <p:cNvSpPr/>
          <p:nvPr/>
        </p:nvSpPr>
        <p:spPr>
          <a:xfrm>
            <a:off x="6804025" y="5868988"/>
            <a:ext cx="1901825" cy="608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x-none" b="1" dirty="0">
                <a:solidFill>
                  <a:srgbClr val="0070C0"/>
                </a:solidFill>
                <a:latin typeface="Comic Sans MS" panose="030F0702030302020204" pitchFamily="66" charset="0"/>
              </a:rPr>
              <a:t>31.03.1596 – </a:t>
            </a:r>
            <a:endParaRPr lang="ru-RU" altLang="x-none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altLang="x-none" b="1" dirty="0">
                <a:solidFill>
                  <a:srgbClr val="0070C0"/>
                </a:solidFill>
                <a:latin typeface="Comic Sans MS" panose="030F0702030302020204" pitchFamily="66" charset="0"/>
              </a:rPr>
              <a:t>11.02.1650 г.</a:t>
            </a:r>
            <a:endParaRPr lang="ru-RU" altLang="x-none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8522" y="4044724"/>
            <a:ext cx="7560840" cy="1254573"/>
          </a:xfrm>
          <a:prstGeom prst="rect">
            <a:avLst/>
          </a:prstGeom>
          <a:blipFill rotWithShape="1">
            <a:blip r:embed="rId2"/>
            <a:stretch>
              <a:fillRect l="-1210" t="-5854" r="-806" b="-4390"/>
            </a:stretch>
          </a:blipFill>
        </p:spPr>
        <p:txBody>
          <a:bodyPr/>
          <a:lstStyle/>
          <a:p>
            <a:pPr marL="0" marR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 Unicode MS" panose="020B0604020202020204" charset="-122"/>
              </a:rPr>
              <a:t> 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 Unicode MS" panose="020B0604020202020204" charset="-122"/>
            </a:endParaRPr>
          </a:p>
        </p:txBody>
      </p:sp>
      <p:pic>
        <p:nvPicPr>
          <p:cNvPr id="19465" name="Picture 3" descr="C:\Documents and Settings\User\Мои документы\Мои рисунки\Рисунок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881438"/>
            <a:ext cx="1236663" cy="203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813" y="227013"/>
            <a:ext cx="1836737" cy="173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5581650"/>
            <a:ext cx="730250" cy="668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p>
            <a:pPr eaLnBrk="1" hangingPunct="1">
              <a:buNone/>
            </a:pPr>
            <a:r>
              <a:rPr lang="ru-RU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ru-RU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63" y="1344613"/>
            <a:ext cx="3071813" cy="457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+mn-cs"/>
              </a:defRPr>
            </a:lvl5pPr>
          </a:lstStyle>
          <a:p>
            <a:pPr lvl="0" algn="ctr" eaLnBrk="1">
              <a:buNone/>
            </a:pPr>
            <a:r>
              <a:rPr lang="ru-RU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это то, посредством  чего люди</a:t>
            </a:r>
            <a:endParaRPr lang="ru-RU" altLang="x-none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>
              <a:buNone/>
            </a:pPr>
            <a:r>
              <a:rPr lang="ru-RU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управляют природой и собой».</a:t>
            </a:r>
            <a:endParaRPr lang="ru-RU" altLang="x-none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>
              <a:buNone/>
            </a:pPr>
            <a:r>
              <a:rPr lang="ru-RU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Колмогоров</a:t>
            </a:r>
            <a:endParaRPr lang="ru-RU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4" name="Picture 2" descr="http://im3-tub-ru.yandex.net/i?id=416619859-64-72&amp;n=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344613"/>
            <a:ext cx="3455987" cy="314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4005263"/>
            <a:ext cx="2849562" cy="2809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5113</Words>
  <Application>WPS Presentation</Application>
  <PresentationFormat>Экран (4:3)</PresentationFormat>
  <Paragraphs>191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SimSun</vt:lpstr>
      <vt:lpstr>Wingdings</vt:lpstr>
      <vt:lpstr>Arial Unicode MS</vt:lpstr>
      <vt:lpstr>Times New Roman</vt:lpstr>
      <vt:lpstr>Candara</vt:lpstr>
      <vt:lpstr>Symbol</vt:lpstr>
      <vt:lpstr>Trebuchet MS</vt:lpstr>
      <vt:lpstr>Georgia</vt:lpstr>
      <vt:lpstr>Century Schoolbook</vt:lpstr>
      <vt:lpstr>Comic Sans MS</vt:lpstr>
      <vt:lpstr>Calibri</vt:lpstr>
      <vt:lpstr>Wingdings 2</vt:lpstr>
      <vt:lpstr>Microsoft YaHei</vt:lpstr>
      <vt:lpstr>Волна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42</cp:revision>
  <dcterms:created xsi:type="dcterms:W3CDTF">2022-05-09T10:00:29Z</dcterms:created>
  <dcterms:modified xsi:type="dcterms:W3CDTF">2022-05-09T10:01:19Z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933116B65BD64EF5A6CF8040F6378BE4</vt:lpwstr>
  </property>
  <property fmtid="{D5CDD505-2E9C-101B-9397-08002B2CF9AE}" pid="3" name="KSOProductBuildVer">
    <vt:lpwstr>1049-11.2.0.11074</vt:lpwstr>
  </property>
</Properties>
</file>